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23"/>
  </p:notesMasterIdLst>
  <p:sldIdLst>
    <p:sldId id="256" r:id="rId5"/>
    <p:sldId id="277" r:id="rId6"/>
    <p:sldId id="260" r:id="rId7"/>
    <p:sldId id="270" r:id="rId8"/>
    <p:sldId id="265" r:id="rId9"/>
    <p:sldId id="271" r:id="rId10"/>
    <p:sldId id="284" r:id="rId11"/>
    <p:sldId id="272" r:id="rId12"/>
    <p:sldId id="278" r:id="rId13"/>
    <p:sldId id="288" r:id="rId14"/>
    <p:sldId id="274" r:id="rId15"/>
    <p:sldId id="289" r:id="rId16"/>
    <p:sldId id="283" r:id="rId17"/>
    <p:sldId id="290" r:id="rId18"/>
    <p:sldId id="287" r:id="rId19"/>
    <p:sldId id="286" r:id="rId20"/>
    <p:sldId id="275" r:id="rId21"/>
    <p:sldId id="276" r:id="rId2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arsayılan Bölüm" id="{E4524F79-EF46-4278-B0DA-A0D2AD5B810C}">
          <p14:sldIdLst>
            <p14:sldId id="256"/>
            <p14:sldId id="277"/>
            <p14:sldId id="260"/>
            <p14:sldId id="270"/>
            <p14:sldId id="265"/>
            <p14:sldId id="271"/>
            <p14:sldId id="284"/>
            <p14:sldId id="272"/>
            <p14:sldId id="278"/>
            <p14:sldId id="288"/>
            <p14:sldId id="274"/>
            <p14:sldId id="289"/>
            <p14:sldId id="283"/>
            <p14:sldId id="290"/>
            <p14:sldId id="287"/>
            <p14:sldId id="286"/>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5E05F9-3C7A-403C-8EC5-DD0B83D06E63}" v="90" vWet="92" dt="2022-01-13T22:13:10.729"/>
    <p1510:client id="{2EECFC1E-7F1A-4ED5-994F-047EE94E44BD}" v="33" dt="2022-01-13T21:03:14.257"/>
    <p1510:client id="{3A7BD071-44C5-4E06-A926-AE212A4D86B7}" v="26" dt="2022-01-13T20:37:35.422"/>
    <p1510:client id="{4708BC33-9CFE-456A-82BB-5EAB1756EC9D}" v="2169" dt="2022-01-13T21:26:39.120"/>
    <p1510:client id="{BC3BCDC8-4851-440F-80FC-75310DEE44FB}" v="18" dt="2022-01-13T20:01:33.498"/>
    <p1510:client id="{BC886CA1-678B-46D0-938E-5C5E85F0573E}" v="1" dt="2022-01-13T20:01:36.761"/>
    <p1510:client id="{CA1FDDFE-11EA-43F4-B204-143533F550AE}" v="7" dt="2022-01-13T20:18:59.982"/>
    <p1510:client id="{D48A1F83-B548-43B7-9D40-87212EBAB1E3}" v="338" dt="2022-01-13T21:13:09.915"/>
    <p1510:client id="{DD354B82-6CEC-4430-B4E6-4EFB7C37E508}" v="156" vWet="158" dt="2022-01-13T22:13:03.847"/>
    <p1510:client id="{F85A0ECB-C103-4AD3-BADD-573CE6B66612}" v="87" dt="2022-01-13T21:36:25.485"/>
    <p1510:client id="{FBED351D-5D44-4CA1-A5B0-6517A0B25B7E}" v="1604" dt="2022-01-13T22:37:52.272"/>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E6F2D4-A28F-4A4E-8BD9-719E99FFAE11}" type="datetimeFigureOut">
              <a:rPr lang="tr-TR" smtClean="0"/>
              <a:t>14.01.2022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5D151A-7585-44CC-8465-17F31D70690B}" type="slidenum">
              <a:rPr lang="tr-TR" smtClean="0"/>
              <a:t>‹#›</a:t>
            </a:fld>
            <a:endParaRPr lang="tr-TR"/>
          </a:p>
        </p:txBody>
      </p:sp>
    </p:spTree>
    <p:extLst>
      <p:ext uri="{BB962C8B-B14F-4D97-AF65-F5344CB8AC3E}">
        <p14:creationId xmlns:p14="http://schemas.microsoft.com/office/powerpoint/2010/main" val="175596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40F6932-CD64-40B6-AE79-E6E0D7FE0988}"/>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02414E0D-D961-4394-8381-F513DDB430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3BF83B57-9774-42A7-B418-D17047A1E3F5}"/>
              </a:ext>
            </a:extLst>
          </p:cNvPr>
          <p:cNvSpPr>
            <a:spLocks noGrp="1"/>
          </p:cNvSpPr>
          <p:nvPr>
            <p:ph type="dt" sz="half" idx="10"/>
          </p:nvPr>
        </p:nvSpPr>
        <p:spPr/>
        <p:txBody>
          <a:bodyPr/>
          <a:lstStyle/>
          <a:p>
            <a:fld id="{5A096C53-0FD7-4974-89F1-644CA38F1FF7}" type="datetime1">
              <a:rPr lang="tr-TR" smtClean="0"/>
              <a:t>14.01.2022</a:t>
            </a:fld>
            <a:endParaRPr lang="tr-TR"/>
          </a:p>
        </p:txBody>
      </p:sp>
      <p:sp>
        <p:nvSpPr>
          <p:cNvPr id="5" name="Alt Bilgi Yer Tutucusu 4">
            <a:extLst>
              <a:ext uri="{FF2B5EF4-FFF2-40B4-BE49-F238E27FC236}">
                <a16:creationId xmlns:a16="http://schemas.microsoft.com/office/drawing/2014/main" id="{89658C3A-9448-4A60-ACD8-0871AED711D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A07F55A4-9E2F-490D-844B-1F4C99EF38BC}"/>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1282928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7BDAEA0-5B67-4161-AA5C-4EA62A38C56D}"/>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5D9AD09D-5926-4F59-9C9C-C42DD9CAE925}"/>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704295F-E1D5-48C3-96A8-B9D893905A87}"/>
              </a:ext>
            </a:extLst>
          </p:cNvPr>
          <p:cNvSpPr>
            <a:spLocks noGrp="1"/>
          </p:cNvSpPr>
          <p:nvPr>
            <p:ph type="dt" sz="half" idx="10"/>
          </p:nvPr>
        </p:nvSpPr>
        <p:spPr/>
        <p:txBody>
          <a:bodyPr/>
          <a:lstStyle/>
          <a:p>
            <a:fld id="{A9C2FA68-40F0-48CA-9191-68E4FB1AFEBA}" type="datetime1">
              <a:rPr lang="tr-TR" smtClean="0"/>
              <a:t>14.01.2022</a:t>
            </a:fld>
            <a:endParaRPr lang="tr-TR"/>
          </a:p>
        </p:txBody>
      </p:sp>
      <p:sp>
        <p:nvSpPr>
          <p:cNvPr id="5" name="Alt Bilgi Yer Tutucusu 4">
            <a:extLst>
              <a:ext uri="{FF2B5EF4-FFF2-40B4-BE49-F238E27FC236}">
                <a16:creationId xmlns:a16="http://schemas.microsoft.com/office/drawing/2014/main" id="{EA8C0C23-5595-48FA-9283-21DCFA6317C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341C53F-52A6-46C1-9545-834FCA6728D5}"/>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3981165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47FC8D7A-6B8D-4EAF-AA19-F8B6F6A3EDC5}"/>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81F3996B-1519-44B0-B66F-25CC2FD9F506}"/>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1AFB218-D820-4E82-A732-C67538577158}"/>
              </a:ext>
            </a:extLst>
          </p:cNvPr>
          <p:cNvSpPr>
            <a:spLocks noGrp="1"/>
          </p:cNvSpPr>
          <p:nvPr>
            <p:ph type="dt" sz="half" idx="10"/>
          </p:nvPr>
        </p:nvSpPr>
        <p:spPr/>
        <p:txBody>
          <a:bodyPr/>
          <a:lstStyle/>
          <a:p>
            <a:fld id="{855DAE4E-3CFB-431E-8378-5A1E16D23F24}" type="datetime1">
              <a:rPr lang="tr-TR" smtClean="0"/>
              <a:t>14.01.2022</a:t>
            </a:fld>
            <a:endParaRPr lang="tr-TR"/>
          </a:p>
        </p:txBody>
      </p:sp>
      <p:sp>
        <p:nvSpPr>
          <p:cNvPr id="5" name="Alt Bilgi Yer Tutucusu 4">
            <a:extLst>
              <a:ext uri="{FF2B5EF4-FFF2-40B4-BE49-F238E27FC236}">
                <a16:creationId xmlns:a16="http://schemas.microsoft.com/office/drawing/2014/main" id="{9C4FAED2-C08D-438B-8E9F-5E8E8C6EA5AC}"/>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3113DE4-3E33-4B9E-B669-C86ED98F2073}"/>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3757415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2C78820-CF7B-4CC5-8847-2EA25416EDFD}"/>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33FFE266-1381-4569-9946-0F23B0E2C153}"/>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F3321F37-3051-4053-9958-722DF32B09E3}"/>
              </a:ext>
            </a:extLst>
          </p:cNvPr>
          <p:cNvSpPr>
            <a:spLocks noGrp="1"/>
          </p:cNvSpPr>
          <p:nvPr>
            <p:ph type="dt" sz="half" idx="10"/>
          </p:nvPr>
        </p:nvSpPr>
        <p:spPr/>
        <p:txBody>
          <a:bodyPr/>
          <a:lstStyle/>
          <a:p>
            <a:fld id="{9F01594D-ED58-43D7-B4EB-90390D5DEB8F}" type="datetime1">
              <a:rPr lang="tr-TR" smtClean="0"/>
              <a:t>14.01.2022</a:t>
            </a:fld>
            <a:endParaRPr lang="tr-TR"/>
          </a:p>
        </p:txBody>
      </p:sp>
      <p:sp>
        <p:nvSpPr>
          <p:cNvPr id="5" name="Alt Bilgi Yer Tutucusu 4">
            <a:extLst>
              <a:ext uri="{FF2B5EF4-FFF2-40B4-BE49-F238E27FC236}">
                <a16:creationId xmlns:a16="http://schemas.microsoft.com/office/drawing/2014/main" id="{9F595C71-C8FC-4B8F-812A-22AAAF3B9C5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F37236C-EF66-4C96-B1BD-A6F90958B3D2}"/>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4028174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159AE5A-E46B-4DE1-963B-CF6A38331E30}"/>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86DE00B2-A2A4-4B87-95EE-66FDE504B0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2F26B46C-D45B-4553-AD17-58BFB6AC9545}"/>
              </a:ext>
            </a:extLst>
          </p:cNvPr>
          <p:cNvSpPr>
            <a:spLocks noGrp="1"/>
          </p:cNvSpPr>
          <p:nvPr>
            <p:ph type="dt" sz="half" idx="10"/>
          </p:nvPr>
        </p:nvSpPr>
        <p:spPr/>
        <p:txBody>
          <a:bodyPr/>
          <a:lstStyle/>
          <a:p>
            <a:fld id="{6D5A66B3-C468-4266-8730-AD475AF50C0D}" type="datetime1">
              <a:rPr lang="tr-TR" smtClean="0"/>
              <a:t>14.01.2022</a:t>
            </a:fld>
            <a:endParaRPr lang="tr-TR"/>
          </a:p>
        </p:txBody>
      </p:sp>
      <p:sp>
        <p:nvSpPr>
          <p:cNvPr id="5" name="Alt Bilgi Yer Tutucusu 4">
            <a:extLst>
              <a:ext uri="{FF2B5EF4-FFF2-40B4-BE49-F238E27FC236}">
                <a16:creationId xmlns:a16="http://schemas.microsoft.com/office/drawing/2014/main" id="{4DA1BA72-1BA8-4B69-AEEB-5A59883919AF}"/>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8F4EE7D-2F37-4CB3-B5AD-24BB95601BAB}"/>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3329551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35598CD-C3BA-4B32-B22D-DC13E9A01DE1}"/>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71CD1D9D-71E9-499C-A349-182B76102A0E}"/>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C777CA14-749E-44B6-918E-5D674566AC33}"/>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0DF98220-F85F-48F6-AAEB-EF7EAE369686}"/>
              </a:ext>
            </a:extLst>
          </p:cNvPr>
          <p:cNvSpPr>
            <a:spLocks noGrp="1"/>
          </p:cNvSpPr>
          <p:nvPr>
            <p:ph type="dt" sz="half" idx="10"/>
          </p:nvPr>
        </p:nvSpPr>
        <p:spPr/>
        <p:txBody>
          <a:bodyPr/>
          <a:lstStyle/>
          <a:p>
            <a:fld id="{84109B5A-80B5-434D-89EF-710E8A48BF11}" type="datetime1">
              <a:rPr lang="tr-TR" smtClean="0"/>
              <a:t>14.01.2022</a:t>
            </a:fld>
            <a:endParaRPr lang="tr-TR"/>
          </a:p>
        </p:txBody>
      </p:sp>
      <p:sp>
        <p:nvSpPr>
          <p:cNvPr id="6" name="Alt Bilgi Yer Tutucusu 5">
            <a:extLst>
              <a:ext uri="{FF2B5EF4-FFF2-40B4-BE49-F238E27FC236}">
                <a16:creationId xmlns:a16="http://schemas.microsoft.com/office/drawing/2014/main" id="{BF10653E-E127-4772-B9C1-914D99FBA17C}"/>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6DDDB07B-5B50-42EC-A600-6C36468CDAF6}"/>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2731248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1CC2C03-0B16-4048-ABFF-808D7432206E}"/>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017FEF30-F4E7-48FE-AB3C-355852CFB6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C64EDDC2-A0CC-4880-A92D-9A9975793B67}"/>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8986821E-A098-415F-B204-26111E277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2F5E6C9D-CF08-4C29-8538-55797582BA95}"/>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C8628DB3-7A49-4431-8C7C-2701E0E20BFA}"/>
              </a:ext>
            </a:extLst>
          </p:cNvPr>
          <p:cNvSpPr>
            <a:spLocks noGrp="1"/>
          </p:cNvSpPr>
          <p:nvPr>
            <p:ph type="dt" sz="half" idx="10"/>
          </p:nvPr>
        </p:nvSpPr>
        <p:spPr/>
        <p:txBody>
          <a:bodyPr/>
          <a:lstStyle/>
          <a:p>
            <a:fld id="{7B3DE15C-B4B7-468D-86FC-054775155181}" type="datetime1">
              <a:rPr lang="tr-TR" smtClean="0"/>
              <a:t>14.01.2022</a:t>
            </a:fld>
            <a:endParaRPr lang="tr-TR"/>
          </a:p>
        </p:txBody>
      </p:sp>
      <p:sp>
        <p:nvSpPr>
          <p:cNvPr id="8" name="Alt Bilgi Yer Tutucusu 7">
            <a:extLst>
              <a:ext uri="{FF2B5EF4-FFF2-40B4-BE49-F238E27FC236}">
                <a16:creationId xmlns:a16="http://schemas.microsoft.com/office/drawing/2014/main" id="{CE0F4121-C235-481C-9A8F-0E9EA83ACFAB}"/>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4A31BE1D-05B4-4304-8C32-51C9287A82ED}"/>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1758869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1B1ECBD-F125-4379-893A-E6291CEFA4AC}"/>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F64E8B30-3F52-4901-BB34-A6C49A0942F0}"/>
              </a:ext>
            </a:extLst>
          </p:cNvPr>
          <p:cNvSpPr>
            <a:spLocks noGrp="1"/>
          </p:cNvSpPr>
          <p:nvPr>
            <p:ph type="dt" sz="half" idx="10"/>
          </p:nvPr>
        </p:nvSpPr>
        <p:spPr/>
        <p:txBody>
          <a:bodyPr/>
          <a:lstStyle/>
          <a:p>
            <a:fld id="{7A1C12A7-DCEC-454B-A98C-40AA6DF2EAFD}" type="datetime1">
              <a:rPr lang="tr-TR" smtClean="0"/>
              <a:t>14.01.2022</a:t>
            </a:fld>
            <a:endParaRPr lang="tr-TR"/>
          </a:p>
        </p:txBody>
      </p:sp>
      <p:sp>
        <p:nvSpPr>
          <p:cNvPr id="4" name="Alt Bilgi Yer Tutucusu 3">
            <a:extLst>
              <a:ext uri="{FF2B5EF4-FFF2-40B4-BE49-F238E27FC236}">
                <a16:creationId xmlns:a16="http://schemas.microsoft.com/office/drawing/2014/main" id="{4261A261-A265-4712-906A-17AD358BDC18}"/>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93A1EFBD-37D8-492F-8DC6-D778307BE91C}"/>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624718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DB875CFB-F9CE-4CDF-9077-DF9AA3DDEB84}"/>
              </a:ext>
            </a:extLst>
          </p:cNvPr>
          <p:cNvSpPr>
            <a:spLocks noGrp="1"/>
          </p:cNvSpPr>
          <p:nvPr>
            <p:ph type="dt" sz="half" idx="10"/>
          </p:nvPr>
        </p:nvSpPr>
        <p:spPr/>
        <p:txBody>
          <a:bodyPr/>
          <a:lstStyle/>
          <a:p>
            <a:fld id="{118281D5-EE94-4610-8AF1-2792B5B49567}" type="datetime1">
              <a:rPr lang="tr-TR" smtClean="0"/>
              <a:t>14.01.2022</a:t>
            </a:fld>
            <a:endParaRPr lang="tr-TR"/>
          </a:p>
        </p:txBody>
      </p:sp>
      <p:sp>
        <p:nvSpPr>
          <p:cNvPr id="3" name="Alt Bilgi Yer Tutucusu 2">
            <a:extLst>
              <a:ext uri="{FF2B5EF4-FFF2-40B4-BE49-F238E27FC236}">
                <a16:creationId xmlns:a16="http://schemas.microsoft.com/office/drawing/2014/main" id="{D35BE712-FC11-45E0-A419-C66282A1E781}"/>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1F95B1E7-F002-4C37-80C2-3F7E477AF85D}"/>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3694774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5BE97CE-B93D-4336-BF19-970EF0C46C11}"/>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6435961D-33D3-4322-B243-0CFDD1968C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007699E4-329D-4445-AC6B-64B52E21E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58DBD109-C9B0-419F-97A6-2B94D4A80E92}"/>
              </a:ext>
            </a:extLst>
          </p:cNvPr>
          <p:cNvSpPr>
            <a:spLocks noGrp="1"/>
          </p:cNvSpPr>
          <p:nvPr>
            <p:ph type="dt" sz="half" idx="10"/>
          </p:nvPr>
        </p:nvSpPr>
        <p:spPr/>
        <p:txBody>
          <a:bodyPr/>
          <a:lstStyle/>
          <a:p>
            <a:fld id="{7A28F523-6761-4DE3-B996-0EB7BFF7DBF5}" type="datetime1">
              <a:rPr lang="tr-TR" smtClean="0"/>
              <a:t>14.01.2022</a:t>
            </a:fld>
            <a:endParaRPr lang="tr-TR"/>
          </a:p>
        </p:txBody>
      </p:sp>
      <p:sp>
        <p:nvSpPr>
          <p:cNvPr id="6" name="Alt Bilgi Yer Tutucusu 5">
            <a:extLst>
              <a:ext uri="{FF2B5EF4-FFF2-40B4-BE49-F238E27FC236}">
                <a16:creationId xmlns:a16="http://schemas.microsoft.com/office/drawing/2014/main" id="{60D1453B-6090-4C71-AC41-410E836A81BB}"/>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6C5D476-CB4F-442D-87EF-40CE65BCB629}"/>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2842260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F1B83B0-AC57-44D8-B5C1-17805D77AB0C}"/>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7FD7F821-74FE-4A64-B7CB-F87311B16F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05447B7A-5260-4DCA-B36D-E49135B0DA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A83F140A-04AE-4538-BB90-53DBC60704EA}"/>
              </a:ext>
            </a:extLst>
          </p:cNvPr>
          <p:cNvSpPr>
            <a:spLocks noGrp="1"/>
          </p:cNvSpPr>
          <p:nvPr>
            <p:ph type="dt" sz="half" idx="10"/>
          </p:nvPr>
        </p:nvSpPr>
        <p:spPr/>
        <p:txBody>
          <a:bodyPr/>
          <a:lstStyle/>
          <a:p>
            <a:fld id="{96CC4450-3BBE-453F-9BE1-D1C9FE4D69A1}" type="datetime1">
              <a:rPr lang="tr-TR" smtClean="0"/>
              <a:t>14.01.2022</a:t>
            </a:fld>
            <a:endParaRPr lang="tr-TR"/>
          </a:p>
        </p:txBody>
      </p:sp>
      <p:sp>
        <p:nvSpPr>
          <p:cNvPr id="6" name="Alt Bilgi Yer Tutucusu 5">
            <a:extLst>
              <a:ext uri="{FF2B5EF4-FFF2-40B4-BE49-F238E27FC236}">
                <a16:creationId xmlns:a16="http://schemas.microsoft.com/office/drawing/2014/main" id="{04E61233-57AF-4B0F-BF4A-52CCE56B718B}"/>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C62484E1-F760-4B36-BA44-81573D10110E}"/>
              </a:ext>
            </a:extLst>
          </p:cNvPr>
          <p:cNvSpPr>
            <a:spLocks noGrp="1"/>
          </p:cNvSpPr>
          <p:nvPr>
            <p:ph type="sldNum" sz="quarter" idx="12"/>
          </p:nvPr>
        </p:nvSpPr>
        <p:spPr/>
        <p:txBody>
          <a:bodyPr/>
          <a:lstStyle/>
          <a:p>
            <a:fld id="{C9A78EA2-FBDE-48A6-B65C-6CD105C93878}" type="slidenum">
              <a:rPr lang="tr-TR" smtClean="0"/>
              <a:t>‹#›</a:t>
            </a:fld>
            <a:endParaRPr lang="tr-TR"/>
          </a:p>
        </p:txBody>
      </p:sp>
    </p:spTree>
    <p:extLst>
      <p:ext uri="{BB962C8B-B14F-4D97-AF65-F5344CB8AC3E}">
        <p14:creationId xmlns:p14="http://schemas.microsoft.com/office/powerpoint/2010/main" val="3713538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1EBE81F8-098C-4489-AFA4-9D41AC44E3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4E9CA3A-6BE5-4CE4-BFD4-0FD7EFEEE1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4EF577AA-9615-4F0D-B556-FC9D5749C3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1C05CE-D677-4584-8A92-AEBB4B880957}" type="datetime1">
              <a:rPr lang="tr-TR" smtClean="0"/>
              <a:t>14.01.2022</a:t>
            </a:fld>
            <a:endParaRPr lang="tr-TR"/>
          </a:p>
        </p:txBody>
      </p:sp>
      <p:sp>
        <p:nvSpPr>
          <p:cNvPr id="5" name="Alt Bilgi Yer Tutucusu 4">
            <a:extLst>
              <a:ext uri="{FF2B5EF4-FFF2-40B4-BE49-F238E27FC236}">
                <a16:creationId xmlns:a16="http://schemas.microsoft.com/office/drawing/2014/main" id="{C90A4143-C5D8-457D-8D18-17AABD03D4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1E5976E4-A62D-41F8-9544-AEB800899F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A78EA2-FBDE-48A6-B65C-6CD105C93878}" type="slidenum">
              <a:rPr lang="tr-TR" smtClean="0"/>
              <a:t>‹#›</a:t>
            </a:fld>
            <a:endParaRPr lang="tr-TR"/>
          </a:p>
        </p:txBody>
      </p:sp>
    </p:spTree>
    <p:extLst>
      <p:ext uri="{BB962C8B-B14F-4D97-AF65-F5344CB8AC3E}">
        <p14:creationId xmlns:p14="http://schemas.microsoft.com/office/powerpoint/2010/main" val="131357634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colab.research.google.com/drive/1fsLb9yZtksLOcbRq-JmXpEx16dtrPQoO?usp=sharin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92000">
              <a:schemeClr val="accent3">
                <a:lumMod val="100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6FFBD95-835D-4363-9868-8B9E1CAEC1E5}"/>
              </a:ext>
            </a:extLst>
          </p:cNvPr>
          <p:cNvSpPr>
            <a:spLocks noGrp="1"/>
          </p:cNvSpPr>
          <p:nvPr>
            <p:ph type="title"/>
          </p:nvPr>
        </p:nvSpPr>
        <p:spPr>
          <a:xfrm>
            <a:off x="422898" y="117987"/>
            <a:ext cx="7610057" cy="3543869"/>
          </a:xfrm>
          <a:solidFill>
            <a:schemeClr val="bg1">
              <a:lumMod val="65000"/>
              <a:alpha val="50000"/>
            </a:schemeClr>
          </a:solidFill>
          <a:ln>
            <a:noFill/>
          </a:ln>
          <a:effectLst>
            <a:outerShdw blurRad="50800" dist="38100" dir="2700000" algn="tl" rotWithShape="0">
              <a:prstClr val="black">
                <a:alpha val="40000"/>
              </a:prstClr>
            </a:outerShdw>
          </a:effectLst>
        </p:spPr>
        <p:txBody>
          <a:bodyPr vert="horz" lIns="91440" tIns="45720" rIns="91440" bIns="45720" rtlCol="0" anchor="b">
            <a:noAutofit/>
          </a:bodyPr>
          <a:lstStyle/>
          <a:p>
            <a:r>
              <a:rPr lang="en-US" sz="3000" b="1">
                <a:latin typeface="Arial" panose="020B0604020202020204" pitchFamily="34" charset="0"/>
                <a:cs typeface="Arial" panose="020B0604020202020204" pitchFamily="34" charset="0"/>
              </a:rPr>
              <a:t>İZMİR DEMOKRASİ ÜNİVERSİTESİ </a:t>
            </a:r>
            <a:br>
              <a:rPr lang="en-US" sz="3000" b="1">
                <a:latin typeface="Arial" panose="020B0604020202020204" pitchFamily="34" charset="0"/>
                <a:cs typeface="Arial" panose="020B0604020202020204" pitchFamily="34" charset="0"/>
              </a:rPr>
            </a:br>
            <a:r>
              <a:rPr lang="en-US" sz="3000" b="1">
                <a:latin typeface="Arial" panose="020B0604020202020204" pitchFamily="34" charset="0"/>
                <a:cs typeface="Arial" panose="020B0604020202020204" pitchFamily="34" charset="0"/>
              </a:rPr>
              <a:t>MÜHENDİSLİK FAKÜLTESİ </a:t>
            </a:r>
            <a:br>
              <a:rPr lang="en-US" sz="3000" b="1">
                <a:latin typeface="Arial" panose="020B0604020202020204" pitchFamily="34" charset="0"/>
                <a:cs typeface="Arial" panose="020B0604020202020204" pitchFamily="34" charset="0"/>
              </a:rPr>
            </a:br>
            <a:r>
              <a:rPr lang="en-US" sz="3000" b="1">
                <a:latin typeface="Arial" panose="020B0604020202020204" pitchFamily="34" charset="0"/>
                <a:cs typeface="Arial" panose="020B0604020202020204" pitchFamily="34" charset="0"/>
              </a:rPr>
              <a:t>ELEKTRİK ELEKTRONİK MÜHENDİSLİĞİ</a:t>
            </a:r>
            <a:br>
              <a:rPr lang="en-US" sz="3000" b="1">
                <a:latin typeface="Arial" panose="020B0604020202020204" pitchFamily="34" charset="0"/>
                <a:cs typeface="Arial" panose="020B0604020202020204" pitchFamily="34" charset="0"/>
              </a:rPr>
            </a:br>
            <a:r>
              <a:rPr lang="en-US" sz="3000" b="1">
                <a:latin typeface="Arial" panose="020B0604020202020204" pitchFamily="34" charset="0"/>
                <a:cs typeface="Arial" panose="020B0604020202020204" pitchFamily="34" charset="0"/>
              </a:rPr>
              <a:t>EEM 407 </a:t>
            </a:r>
            <a:r>
              <a:rPr lang="en-US" sz="3000" b="1" err="1">
                <a:latin typeface="Arial" panose="020B0604020202020204" pitchFamily="34" charset="0"/>
                <a:cs typeface="Arial" panose="020B0604020202020204" pitchFamily="34" charset="0"/>
              </a:rPr>
              <a:t>Görüntü</a:t>
            </a:r>
            <a:r>
              <a:rPr lang="en-US" sz="3000" b="1">
                <a:latin typeface="Arial" panose="020B0604020202020204" pitchFamily="34" charset="0"/>
                <a:cs typeface="Arial" panose="020B0604020202020204" pitchFamily="34" charset="0"/>
              </a:rPr>
              <a:t> </a:t>
            </a:r>
            <a:r>
              <a:rPr lang="en-US" sz="3000" b="1" err="1">
                <a:latin typeface="Arial" panose="020B0604020202020204" pitchFamily="34" charset="0"/>
                <a:cs typeface="Arial" panose="020B0604020202020204" pitchFamily="34" charset="0"/>
              </a:rPr>
              <a:t>İşleme</a:t>
            </a:r>
            <a:r>
              <a:rPr lang="en-US" sz="3000" b="1">
                <a:latin typeface="Arial" panose="020B0604020202020204" pitchFamily="34" charset="0"/>
                <a:cs typeface="Arial" panose="020B0604020202020204" pitchFamily="34" charset="0"/>
              </a:rPr>
              <a:t> </a:t>
            </a:r>
            <a:r>
              <a:rPr lang="en-US" sz="3000" b="1" err="1">
                <a:latin typeface="Arial" panose="020B0604020202020204" pitchFamily="34" charset="0"/>
                <a:cs typeface="Arial" panose="020B0604020202020204" pitchFamily="34" charset="0"/>
              </a:rPr>
              <a:t>Temelleri</a:t>
            </a:r>
            <a:r>
              <a:rPr lang="en-US" sz="3000" b="1">
                <a:latin typeface="Arial" panose="020B0604020202020204" pitchFamily="34" charset="0"/>
                <a:cs typeface="Arial" panose="020B0604020202020204" pitchFamily="34" charset="0"/>
              </a:rPr>
              <a:t> </a:t>
            </a:r>
            <a:br>
              <a:rPr lang="en-US" sz="3000" b="1">
                <a:latin typeface="Arial" panose="020B0604020202020204" pitchFamily="34" charset="0"/>
                <a:cs typeface="Arial" panose="020B0604020202020204" pitchFamily="34" charset="0"/>
              </a:rPr>
            </a:br>
            <a:r>
              <a:rPr lang="en-US" sz="3000" b="1" err="1">
                <a:latin typeface="Arial" panose="020B0604020202020204" pitchFamily="34" charset="0"/>
                <a:cs typeface="Arial" panose="020B0604020202020204" pitchFamily="34" charset="0"/>
              </a:rPr>
              <a:t>Proje</a:t>
            </a:r>
            <a:r>
              <a:rPr lang="en-US" sz="3000" b="1">
                <a:latin typeface="Arial" panose="020B0604020202020204" pitchFamily="34" charset="0"/>
                <a:cs typeface="Arial" panose="020B0604020202020204" pitchFamily="34" charset="0"/>
              </a:rPr>
              <a:t> </a:t>
            </a:r>
            <a:r>
              <a:rPr lang="tr-TR" sz="3000" b="1">
                <a:latin typeface="Arial" panose="020B0604020202020204" pitchFamily="34" charset="0"/>
                <a:cs typeface="Arial" panose="020B0604020202020204" pitchFamily="34" charset="0"/>
              </a:rPr>
              <a:t>Sunumu : </a:t>
            </a:r>
            <a:r>
              <a:rPr lang="tr-TR" sz="3000" b="1">
                <a:effectLst/>
                <a:latin typeface="Arial" panose="020B0604020202020204" pitchFamily="34" charset="0"/>
                <a:ea typeface="MS Mincho" panose="02020609040205080304" pitchFamily="49" charset="-128"/>
                <a:cs typeface="Arial" panose="020B0604020202020204" pitchFamily="34" charset="0"/>
              </a:rPr>
              <a:t>Derin </a:t>
            </a:r>
            <a:r>
              <a:rPr lang="tr-TR" sz="3000" b="1" err="1">
                <a:effectLst/>
                <a:latin typeface="Arial" panose="020B0604020202020204" pitchFamily="34" charset="0"/>
                <a:ea typeface="MS Mincho" panose="02020609040205080304" pitchFamily="49" charset="-128"/>
                <a:cs typeface="Arial" panose="020B0604020202020204" pitchFamily="34" charset="0"/>
              </a:rPr>
              <a:t>Evrişimsel</a:t>
            </a:r>
            <a:r>
              <a:rPr lang="tr-TR" sz="3000" b="1">
                <a:effectLst/>
                <a:latin typeface="Arial" panose="020B0604020202020204" pitchFamily="34" charset="0"/>
                <a:ea typeface="MS Mincho" panose="02020609040205080304" pitchFamily="49" charset="-128"/>
                <a:cs typeface="Arial" panose="020B0604020202020204" pitchFamily="34" charset="0"/>
              </a:rPr>
              <a:t> Özellikleri Kullanan Çok Zamanlı Uzaktan Algılanan Görüntülerin Süper Çözünürlük Uygulanarak Çakıştırılması</a:t>
            </a:r>
            <a:endParaRPr lang="en-US" sz="3000" b="1">
              <a:latin typeface="Arial" panose="020B0604020202020204" pitchFamily="34" charset="0"/>
              <a:cs typeface="Arial" panose="020B0604020202020204" pitchFamily="34" charset="0"/>
            </a:endParaRPr>
          </a:p>
        </p:txBody>
      </p:sp>
      <p:sp>
        <p:nvSpPr>
          <p:cNvPr id="8" name="İçerik Yer Tutucusu 7">
            <a:extLst>
              <a:ext uri="{FF2B5EF4-FFF2-40B4-BE49-F238E27FC236}">
                <a16:creationId xmlns:a16="http://schemas.microsoft.com/office/drawing/2014/main" id="{BCCC3A8E-4E62-47E1-9450-5C3C46E246BC}"/>
              </a:ext>
            </a:extLst>
          </p:cNvPr>
          <p:cNvSpPr>
            <a:spLocks noGrp="1"/>
          </p:cNvSpPr>
          <p:nvPr>
            <p:ph idx="1"/>
          </p:nvPr>
        </p:nvSpPr>
        <p:spPr>
          <a:xfrm>
            <a:off x="422898" y="3764975"/>
            <a:ext cx="4609177" cy="2192683"/>
          </a:xfrm>
          <a:solidFill>
            <a:schemeClr val="bg1">
              <a:lumMod val="65000"/>
              <a:alpha val="50000"/>
            </a:schemeClr>
          </a:solidFill>
          <a:ln>
            <a:noFill/>
          </a:ln>
          <a:effectLst>
            <a:outerShdw blurRad="50800" dist="38100" dir="2700000" algn="tl" rotWithShape="0">
              <a:prstClr val="black">
                <a:alpha val="40000"/>
              </a:prstClr>
            </a:outerShdw>
          </a:effectLst>
        </p:spPr>
        <p:txBody>
          <a:bodyPr vert="horz" lIns="91440" tIns="45720" rIns="91440" bIns="45720" rtlCol="0" anchor="t">
            <a:normAutofit/>
          </a:bodyPr>
          <a:lstStyle/>
          <a:p>
            <a:pPr marL="0" indent="0">
              <a:spcAft>
                <a:spcPts val="600"/>
              </a:spcAft>
              <a:buNone/>
            </a:pPr>
            <a:r>
              <a:rPr lang="en-US" sz="2000" b="1" err="1"/>
              <a:t>Hazırlayanlar</a:t>
            </a:r>
            <a:r>
              <a:rPr lang="en-US" sz="2000" b="1"/>
              <a:t> :</a:t>
            </a:r>
          </a:p>
          <a:p>
            <a:pPr>
              <a:spcAft>
                <a:spcPts val="600"/>
              </a:spcAft>
            </a:pPr>
            <a:r>
              <a:rPr lang="en-US" sz="2000" b="1" err="1"/>
              <a:t>Göktuğ</a:t>
            </a:r>
            <a:r>
              <a:rPr lang="en-US" sz="2000" b="1"/>
              <a:t> </a:t>
            </a:r>
            <a:r>
              <a:rPr lang="en-US" sz="2000" b="1" err="1"/>
              <a:t>Gökmen</a:t>
            </a:r>
            <a:r>
              <a:rPr lang="en-US" sz="2000" b="1"/>
              <a:t> – 1806102007</a:t>
            </a:r>
            <a:endParaRPr lang="tr-TR" sz="2000" b="1"/>
          </a:p>
          <a:p>
            <a:pPr>
              <a:spcAft>
                <a:spcPts val="600"/>
              </a:spcAft>
            </a:pPr>
            <a:r>
              <a:rPr lang="en-US" sz="2000" b="1"/>
              <a:t>İbrahim </a:t>
            </a:r>
            <a:r>
              <a:rPr lang="en-US" sz="2000" b="1" err="1"/>
              <a:t>Erekmen</a:t>
            </a:r>
            <a:r>
              <a:rPr lang="en-US" sz="2000" b="1"/>
              <a:t> - 1806102040</a:t>
            </a:r>
            <a:endParaRPr lang="en-US" sz="2000" b="1">
              <a:cs typeface="Calibri"/>
            </a:endParaRPr>
          </a:p>
          <a:p>
            <a:pPr>
              <a:spcAft>
                <a:spcPts val="600"/>
              </a:spcAft>
            </a:pPr>
            <a:r>
              <a:rPr lang="en-US" sz="2000" b="1"/>
              <a:t>Ahmet Enes </a:t>
            </a:r>
            <a:r>
              <a:rPr lang="en-US" sz="2000" b="1" err="1"/>
              <a:t>Karahaner</a:t>
            </a:r>
            <a:r>
              <a:rPr lang="en-US" sz="2000" b="1"/>
              <a:t> –</a:t>
            </a:r>
            <a:r>
              <a:rPr lang="tr-TR" sz="2000" b="1"/>
              <a:t> 1906102500</a:t>
            </a:r>
          </a:p>
        </p:txBody>
      </p:sp>
      <p:sp>
        <p:nvSpPr>
          <p:cNvPr id="3" name="Slayt Numarası Yer Tutucusu 2">
            <a:extLst>
              <a:ext uri="{FF2B5EF4-FFF2-40B4-BE49-F238E27FC236}">
                <a16:creationId xmlns:a16="http://schemas.microsoft.com/office/drawing/2014/main" id="{2E6F7154-8EB2-49C7-AC90-84FBD16C96DB}"/>
              </a:ext>
            </a:extLst>
          </p:cNvPr>
          <p:cNvSpPr>
            <a:spLocks noGrp="1"/>
          </p:cNvSpPr>
          <p:nvPr>
            <p:ph type="sldNum" sz="quarter" idx="12"/>
          </p:nvPr>
        </p:nvSpPr>
        <p:spPr/>
        <p:txBody>
          <a:bodyPr/>
          <a:lstStyle/>
          <a:p>
            <a:fld id="{C9A78EA2-FBDE-48A6-B65C-6CD105C93878}" type="slidenum">
              <a:rPr lang="tr-TR" smtClean="0"/>
              <a:t>1</a:t>
            </a:fld>
            <a:endParaRPr lang="tr-TR"/>
          </a:p>
        </p:txBody>
      </p:sp>
      <p:pic>
        <p:nvPicPr>
          <p:cNvPr id="1028" name="Picture 4" descr="İzmir Demokrasi Üniversitesi - Vikipedi">
            <a:extLst>
              <a:ext uri="{FF2B5EF4-FFF2-40B4-BE49-F238E27FC236}">
                <a16:creationId xmlns:a16="http://schemas.microsoft.com/office/drawing/2014/main" id="{C4568863-6470-417A-A82C-952E3B46B2F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383039" y="1532051"/>
            <a:ext cx="3043970" cy="3148934"/>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5" name="Metin kutusu 4">
            <a:extLst>
              <a:ext uri="{FF2B5EF4-FFF2-40B4-BE49-F238E27FC236}">
                <a16:creationId xmlns:a16="http://schemas.microsoft.com/office/drawing/2014/main" id="{BC612E26-6EC5-41EE-AE53-F505E5CFE7B4}"/>
              </a:ext>
            </a:extLst>
          </p:cNvPr>
          <p:cNvSpPr txBox="1"/>
          <p:nvPr/>
        </p:nvSpPr>
        <p:spPr>
          <a:xfrm>
            <a:off x="1198182" y="556724"/>
            <a:ext cx="3795840" cy="1680383"/>
          </a:xfrm>
          <a:prstGeom prst="rect">
            <a:avLst/>
          </a:prstGeom>
        </p:spPr>
        <p:txBody>
          <a:bodyPr vert="horz" lIns="91440" tIns="45720" rIns="91440" bIns="45720" rtlCol="0" anchor="b">
            <a:normAutofit/>
          </a:bodyPr>
          <a:lstStyle/>
          <a:p>
            <a:pPr>
              <a:lnSpc>
                <a:spcPct val="90000"/>
              </a:lnSpc>
              <a:spcBef>
                <a:spcPts val="1000"/>
              </a:spcBef>
            </a:pPr>
            <a:endParaRPr lang="en-US" sz="2000" b="1">
              <a:solidFill>
                <a:schemeClr val="tx1">
                  <a:alpha val="70000"/>
                </a:schemeClr>
              </a:solidFill>
            </a:endParaRPr>
          </a:p>
        </p:txBody>
      </p:sp>
      <p:sp>
        <p:nvSpPr>
          <p:cNvPr id="7" name="Metin kutusu 6">
            <a:extLst>
              <a:ext uri="{FF2B5EF4-FFF2-40B4-BE49-F238E27FC236}">
                <a16:creationId xmlns:a16="http://schemas.microsoft.com/office/drawing/2014/main" id="{93C58E68-919C-453E-858C-31FCEDC54877}"/>
              </a:ext>
            </a:extLst>
          </p:cNvPr>
          <p:cNvSpPr txBox="1"/>
          <p:nvPr/>
        </p:nvSpPr>
        <p:spPr>
          <a:xfrm>
            <a:off x="8089490" y="5273096"/>
            <a:ext cx="3925343" cy="784830"/>
          </a:xfrm>
          <a:prstGeom prst="rect">
            <a:avLst/>
          </a:prstGeom>
          <a:noFill/>
          <a:effectLst>
            <a:outerShdw blurRad="50800" dist="38100" dir="2700000" algn="tl" rotWithShape="0">
              <a:prstClr val="black">
                <a:alpha val="40000"/>
              </a:prstClr>
            </a:outerShdw>
          </a:effectLst>
        </p:spPr>
        <p:txBody>
          <a:bodyPr wrap="square" lIns="91440" tIns="45720" rIns="91440" bIns="45720" rtlCol="0" anchor="t">
            <a:spAutoFit/>
          </a:bodyPr>
          <a:lstStyle/>
          <a:p>
            <a:pPr>
              <a:spcAft>
                <a:spcPts val="600"/>
              </a:spcAft>
            </a:pPr>
            <a:r>
              <a:rPr lang="en-US" sz="2000" b="1" err="1">
                <a:latin typeface="Arial" panose="020B0604020202020204" pitchFamily="34" charset="0"/>
                <a:cs typeface="Arial" panose="020B0604020202020204" pitchFamily="34" charset="0"/>
              </a:rPr>
              <a:t>Teslim</a:t>
            </a:r>
            <a:r>
              <a:rPr lang="en-US" sz="2000" b="1">
                <a:latin typeface="Arial" panose="020B0604020202020204" pitchFamily="34" charset="0"/>
                <a:cs typeface="Arial" panose="020B0604020202020204" pitchFamily="34" charset="0"/>
              </a:rPr>
              <a:t> </a:t>
            </a:r>
            <a:r>
              <a:rPr lang="en-US" sz="2000" b="1" err="1">
                <a:latin typeface="Arial" panose="020B0604020202020204" pitchFamily="34" charset="0"/>
                <a:cs typeface="Arial" panose="020B0604020202020204" pitchFamily="34" charset="0"/>
              </a:rPr>
              <a:t>Tarihi</a:t>
            </a:r>
            <a:r>
              <a:rPr lang="en-US" sz="2000" b="1">
                <a:latin typeface="Arial" panose="020B0604020202020204" pitchFamily="34" charset="0"/>
                <a:cs typeface="Arial" panose="020B0604020202020204" pitchFamily="34" charset="0"/>
              </a:rPr>
              <a:t> : 1</a:t>
            </a:r>
            <a:r>
              <a:rPr lang="tr-TR" sz="2000" b="1">
                <a:latin typeface="Arial" panose="020B0604020202020204" pitchFamily="34" charset="0"/>
                <a:cs typeface="Arial" panose="020B0604020202020204" pitchFamily="34" charset="0"/>
              </a:rPr>
              <a:t>4</a:t>
            </a:r>
            <a:r>
              <a:rPr lang="en-US" sz="2000" b="1">
                <a:latin typeface="Arial" panose="020B0604020202020204" pitchFamily="34" charset="0"/>
                <a:cs typeface="Arial" panose="020B0604020202020204" pitchFamily="34" charset="0"/>
              </a:rPr>
              <a:t> </a:t>
            </a:r>
            <a:r>
              <a:rPr lang="tr-TR" sz="2000" b="1">
                <a:latin typeface="Arial" panose="020B0604020202020204" pitchFamily="34" charset="0"/>
                <a:cs typeface="Arial" panose="020B0604020202020204" pitchFamily="34" charset="0"/>
              </a:rPr>
              <a:t>Ocak</a:t>
            </a:r>
            <a:r>
              <a:rPr lang="en-US" sz="2000" b="1">
                <a:latin typeface="Arial" panose="020B0604020202020204" pitchFamily="34" charset="0"/>
                <a:cs typeface="Arial" panose="020B0604020202020204" pitchFamily="34" charset="0"/>
              </a:rPr>
              <a:t> 202</a:t>
            </a:r>
            <a:r>
              <a:rPr lang="tr-TR" sz="2000" b="1">
                <a:latin typeface="Arial" panose="020B0604020202020204" pitchFamily="34" charset="0"/>
                <a:cs typeface="Arial" panose="020B0604020202020204" pitchFamily="34" charset="0"/>
              </a:rPr>
              <a:t>2</a:t>
            </a:r>
            <a:endParaRPr lang="en-US" sz="2000" b="1">
              <a:latin typeface="Arial" panose="020B0604020202020204" pitchFamily="34" charset="0"/>
              <a:cs typeface="Arial" panose="020B0604020202020204" pitchFamily="34" charset="0"/>
            </a:endParaRPr>
          </a:p>
          <a:p>
            <a:pPr>
              <a:spcAft>
                <a:spcPts val="600"/>
              </a:spcAft>
            </a:pPr>
            <a:endParaRPr lang="tr-TR" sz="20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2110184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58E15F-FA9C-4B9A-8198-6363984612B5}"/>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2400" b="1" kern="1200" err="1">
                <a:solidFill>
                  <a:schemeClr val="bg1"/>
                </a:solidFill>
                <a:latin typeface="Arial" panose="020B0604020202020204" pitchFamily="34" charset="0"/>
                <a:cs typeface="Arial" panose="020B0604020202020204" pitchFamily="34" charset="0"/>
              </a:rPr>
              <a:t>Süper</a:t>
            </a:r>
            <a:r>
              <a:rPr lang="en-US" sz="2400" b="1" kern="1200">
                <a:solidFill>
                  <a:schemeClr val="bg1"/>
                </a:solidFill>
                <a:latin typeface="Arial" panose="020B0604020202020204" pitchFamily="34" charset="0"/>
                <a:cs typeface="Arial" panose="020B0604020202020204" pitchFamily="34" charset="0"/>
              </a:rPr>
              <a:t> </a:t>
            </a:r>
            <a:r>
              <a:rPr lang="en-US" sz="2400" b="1" kern="1200" err="1">
                <a:solidFill>
                  <a:schemeClr val="bg1"/>
                </a:solidFill>
                <a:latin typeface="Arial" panose="020B0604020202020204" pitchFamily="34" charset="0"/>
                <a:cs typeface="Arial" panose="020B0604020202020204" pitchFamily="34" charset="0"/>
              </a:rPr>
              <a:t>Çözünürlük</a:t>
            </a:r>
            <a:r>
              <a:rPr lang="en-US" sz="2400" b="1" kern="1200">
                <a:solidFill>
                  <a:schemeClr val="bg1"/>
                </a:solidFill>
                <a:latin typeface="Arial" panose="020B0604020202020204" pitchFamily="34" charset="0"/>
                <a:cs typeface="Arial" panose="020B0604020202020204" pitchFamily="34" charset="0"/>
              </a:rPr>
              <a:t> </a:t>
            </a:r>
            <a:r>
              <a:rPr lang="en-US" sz="2400" b="1" kern="1200" err="1">
                <a:solidFill>
                  <a:schemeClr val="bg1"/>
                </a:solidFill>
                <a:latin typeface="Arial" panose="020B0604020202020204" pitchFamily="34" charset="0"/>
                <a:cs typeface="Arial" panose="020B0604020202020204" pitchFamily="34" charset="0"/>
              </a:rPr>
              <a:t>Uygulanmış</a:t>
            </a:r>
            <a:r>
              <a:rPr lang="en-US" sz="2400" b="1" kern="1200">
                <a:solidFill>
                  <a:schemeClr val="bg1"/>
                </a:solidFill>
                <a:latin typeface="Arial" panose="020B0604020202020204" pitchFamily="34" charset="0"/>
                <a:cs typeface="Arial" panose="020B0604020202020204" pitchFamily="34" charset="0"/>
              </a:rPr>
              <a:t> </a:t>
            </a:r>
            <a:r>
              <a:rPr lang="en-US" sz="2400" b="1" kern="1200" err="1">
                <a:solidFill>
                  <a:schemeClr val="bg1"/>
                </a:solidFill>
                <a:latin typeface="Arial" panose="020B0604020202020204" pitchFamily="34" charset="0"/>
                <a:cs typeface="Arial" panose="020B0604020202020204" pitchFamily="34" charset="0"/>
              </a:rPr>
              <a:t>Görüntüler</a:t>
            </a:r>
            <a:endParaRPr lang="en-US" sz="2400" kern="1200">
              <a:solidFill>
                <a:schemeClr val="bg1"/>
              </a:solidFill>
              <a:latin typeface="Arial" panose="020B0604020202020204" pitchFamily="34" charset="0"/>
              <a:cs typeface="Arial" panose="020B0604020202020204" pitchFamily="34" charset="0"/>
            </a:endParaRPr>
          </a:p>
        </p:txBody>
      </p:sp>
      <p:pic>
        <p:nvPicPr>
          <p:cNvPr id="5" name="Resim 5" descr="harita içeren bir resim&#10;&#10;Açıklama otomatik olarak oluşturuldu">
            <a:extLst>
              <a:ext uri="{FF2B5EF4-FFF2-40B4-BE49-F238E27FC236}">
                <a16:creationId xmlns:a16="http://schemas.microsoft.com/office/drawing/2014/main" id="{F46B6362-8BE8-4E7E-9E72-530688307122}"/>
              </a:ext>
            </a:extLst>
          </p:cNvPr>
          <p:cNvPicPr>
            <a:picLocks noGrp="1" noChangeAspect="1"/>
          </p:cNvPicPr>
          <p:nvPr>
            <p:ph idx="1"/>
          </p:nvPr>
        </p:nvPicPr>
        <p:blipFill>
          <a:blip r:embed="rId2"/>
          <a:stretch>
            <a:fillRect/>
          </a:stretch>
        </p:blipFill>
        <p:spPr>
          <a:xfrm>
            <a:off x="4049713" y="960438"/>
            <a:ext cx="3714750" cy="4930775"/>
          </a:xfrm>
        </p:spPr>
      </p:pic>
      <p:sp>
        <p:nvSpPr>
          <p:cNvPr id="4" name="Slayt Numarası Yer Tutucusu 3">
            <a:extLst>
              <a:ext uri="{FF2B5EF4-FFF2-40B4-BE49-F238E27FC236}">
                <a16:creationId xmlns:a16="http://schemas.microsoft.com/office/drawing/2014/main" id="{28F05BF9-FDF1-4CEC-A38D-3CF9A2F22466}"/>
              </a:ext>
            </a:extLst>
          </p:cNvPr>
          <p:cNvSpPr>
            <a:spLocks noGrp="1"/>
          </p:cNvSpPr>
          <p:nvPr>
            <p:ph type="sldNum" sz="quarter" idx="12"/>
          </p:nvPr>
        </p:nvSpPr>
        <p:spPr>
          <a:xfrm>
            <a:off x="9905162" y="6365081"/>
            <a:ext cx="1674779" cy="365125"/>
          </a:xfrm>
        </p:spPr>
        <p:txBody>
          <a:bodyPr vert="horz" lIns="91440" tIns="45720" rIns="91440" bIns="45720" rtlCol="0" anchor="ctr">
            <a:normAutofit/>
          </a:bodyPr>
          <a:lstStyle/>
          <a:p>
            <a:pPr>
              <a:spcAft>
                <a:spcPts val="600"/>
              </a:spcAft>
            </a:pPr>
            <a:fld id="{C9A78EA2-FBDE-48A6-B65C-6CD105C93878}" type="slidenum">
              <a:rPr lang="en-US" smtClean="0"/>
              <a:pPr>
                <a:spcAft>
                  <a:spcPts val="600"/>
                </a:spcAft>
              </a:pPr>
              <a:t>10</a:t>
            </a:fld>
            <a:endParaRPr lang="en-US"/>
          </a:p>
        </p:txBody>
      </p:sp>
      <p:sp>
        <p:nvSpPr>
          <p:cNvPr id="7" name="Metin kutusu 6">
            <a:extLst>
              <a:ext uri="{FF2B5EF4-FFF2-40B4-BE49-F238E27FC236}">
                <a16:creationId xmlns:a16="http://schemas.microsoft.com/office/drawing/2014/main" id="{B8EDD24F-0CC8-46F3-A61D-3A7122CB291F}"/>
              </a:ext>
            </a:extLst>
          </p:cNvPr>
          <p:cNvSpPr txBox="1"/>
          <p:nvPr/>
        </p:nvSpPr>
        <p:spPr>
          <a:xfrm>
            <a:off x="4049713" y="5891213"/>
            <a:ext cx="3714750"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latin typeface="Arial" panose="020B0604020202020204" pitchFamily="34" charset="0"/>
                <a:cs typeface="Arial" panose="020B0604020202020204" pitchFamily="34" charset="0"/>
              </a:rPr>
              <a:t>1. Görüntüye Süper Çözünürlük Uygulanması</a:t>
            </a:r>
          </a:p>
          <a:p>
            <a:pPr algn="ctr">
              <a:spcAft>
                <a:spcPts val="600"/>
              </a:spcAft>
            </a:pPr>
            <a:r>
              <a:rPr lang="tr-TR" sz="1300">
                <a:solidFill>
                  <a:srgbClr val="FFFFFF"/>
                </a:solidFill>
                <a:latin typeface="Arial" panose="020B0604020202020204" pitchFamily="34" charset="0"/>
                <a:cs typeface="Arial" panose="020B0604020202020204" pitchFamily="34" charset="0"/>
              </a:rPr>
              <a:t>Çözünürlük değeri:</a:t>
            </a:r>
            <a:r>
              <a:rPr lang="tr-TR" sz="1300">
                <a:solidFill>
                  <a:srgbClr val="FFFFFF"/>
                </a:solidFill>
                <a:latin typeface="Arial" panose="020B0604020202020204" pitchFamily="34" charset="0"/>
                <a:ea typeface="+mn-lt"/>
                <a:cs typeface="Arial" panose="020B0604020202020204" pitchFamily="34" charset="0"/>
              </a:rPr>
              <a:t>1406x1860</a:t>
            </a:r>
          </a:p>
        </p:txBody>
      </p:sp>
      <p:pic>
        <p:nvPicPr>
          <p:cNvPr id="6" name="Resim 15" descr="harita içeren bir resim&#10;&#10;Açıklama otomatik olarak oluşturuldu">
            <a:extLst>
              <a:ext uri="{FF2B5EF4-FFF2-40B4-BE49-F238E27FC236}">
                <a16:creationId xmlns:a16="http://schemas.microsoft.com/office/drawing/2014/main" id="{B9E97058-D51A-4416-987D-E8D4AC5CBA9A}"/>
              </a:ext>
            </a:extLst>
          </p:cNvPr>
          <p:cNvPicPr>
            <a:picLocks noChangeAspect="1"/>
          </p:cNvPicPr>
          <p:nvPr/>
        </p:nvPicPr>
        <p:blipFill>
          <a:blip r:embed="rId3"/>
          <a:stretch>
            <a:fillRect/>
          </a:stretch>
        </p:blipFill>
        <p:spPr>
          <a:xfrm>
            <a:off x="7823200" y="960438"/>
            <a:ext cx="3389313" cy="4930775"/>
          </a:xfrm>
          <a:prstGeom prst="rect">
            <a:avLst/>
          </a:prstGeom>
        </p:spPr>
      </p:pic>
      <p:sp>
        <p:nvSpPr>
          <p:cNvPr id="8" name="Metin kutusu 7">
            <a:extLst>
              <a:ext uri="{FF2B5EF4-FFF2-40B4-BE49-F238E27FC236}">
                <a16:creationId xmlns:a16="http://schemas.microsoft.com/office/drawing/2014/main" id="{04C86A79-8C2C-4F9B-8DBF-23B16DDBFFB0}"/>
              </a:ext>
            </a:extLst>
          </p:cNvPr>
          <p:cNvSpPr txBox="1"/>
          <p:nvPr/>
        </p:nvSpPr>
        <p:spPr>
          <a:xfrm>
            <a:off x="7823199" y="5891213"/>
            <a:ext cx="3389313"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latin typeface="Arial" panose="020B0604020202020204" pitchFamily="34" charset="0"/>
                <a:ea typeface="+mn-lt"/>
                <a:cs typeface="Arial" panose="020B0604020202020204" pitchFamily="34" charset="0"/>
              </a:rPr>
              <a:t>2. Görüntüye Süper Çözünürlük Uygulanması</a:t>
            </a:r>
            <a:endParaRPr lang="en-US" sz="1300">
              <a:solidFill>
                <a:srgbClr val="FFFFFF"/>
              </a:solidFill>
              <a:latin typeface="Arial" panose="020B0604020202020204" pitchFamily="34" charset="0"/>
              <a:ea typeface="+mn-lt"/>
              <a:cs typeface="Arial" panose="020B0604020202020204" pitchFamily="34" charset="0"/>
            </a:endParaRPr>
          </a:p>
          <a:p>
            <a:pPr algn="ctr">
              <a:spcAft>
                <a:spcPts val="600"/>
              </a:spcAft>
            </a:pPr>
            <a:r>
              <a:rPr lang="tr-TR" sz="1300">
                <a:solidFill>
                  <a:srgbClr val="FFFFFF"/>
                </a:solidFill>
                <a:latin typeface="Arial" panose="020B0604020202020204" pitchFamily="34" charset="0"/>
                <a:ea typeface="+mn-lt"/>
                <a:cs typeface="Arial" panose="020B0604020202020204" pitchFamily="34" charset="0"/>
              </a:rPr>
              <a:t>Çözünürlük değeri:1278x1848</a:t>
            </a:r>
            <a:endParaRPr lang="tr-TR" sz="130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19243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7995125-BECB-45B2-9776-45E1DC68090E}"/>
              </a:ext>
            </a:extLst>
          </p:cNvPr>
          <p:cNvSpPr>
            <a:spLocks noGrp="1"/>
          </p:cNvSpPr>
          <p:nvPr>
            <p:ph type="title"/>
          </p:nvPr>
        </p:nvSpPr>
        <p:spPr>
          <a:xfrm>
            <a:off x="838200" y="365125"/>
            <a:ext cx="5558489" cy="1325563"/>
          </a:xfrm>
        </p:spPr>
        <p:txBody>
          <a:bodyPr>
            <a:normAutofit/>
          </a:bodyPr>
          <a:lstStyle/>
          <a:p>
            <a:pPr algn="ctr"/>
            <a:r>
              <a:rPr lang="tr-TR" b="1" dirty="0">
                <a:latin typeface="Arial" panose="020B0604020202020204" pitchFamily="34" charset="0"/>
                <a:cs typeface="Arial" panose="020B0604020202020204" pitchFamily="34" charset="0"/>
              </a:rPr>
              <a:t>Deneysel Sonuçlar</a:t>
            </a:r>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C3AC1E5C-B25A-4236-A0FB-405FCDEACCDE}"/>
              </a:ext>
            </a:extLst>
          </p:cNvPr>
          <p:cNvSpPr>
            <a:spLocks noGrp="1"/>
          </p:cNvSpPr>
          <p:nvPr>
            <p:ph idx="1"/>
          </p:nvPr>
        </p:nvSpPr>
        <p:spPr>
          <a:xfrm>
            <a:off x="838200" y="1825625"/>
            <a:ext cx="5558489" cy="4351338"/>
          </a:xfrm>
        </p:spPr>
        <p:txBody>
          <a:bodyPr vert="horz" lIns="91440" tIns="45720" rIns="91440" bIns="45720" rtlCol="0">
            <a:normAutofit/>
          </a:bodyPr>
          <a:lstStyle/>
          <a:p>
            <a:r>
              <a:rPr lang="tr-TR" sz="2400">
                <a:latin typeface="Arial" panose="020B0604020202020204" pitchFamily="34" charset="0"/>
                <a:cs typeface="Arial" panose="020B0604020202020204" pitchFamily="34" charset="0"/>
              </a:rPr>
              <a:t>Deney aşamasında önce orijinal görüntüleri çakıştırdık. Ardından önerdiğimiz yöntem olan süper çözünürlük yöntemini orijinal görüntülere uygulayarak çakıştırılmış görüntüleri elde ettik.</a:t>
            </a:r>
          </a:p>
          <a:p>
            <a:r>
              <a:rPr lang="tr-TR" sz="2400">
                <a:latin typeface="Arial" panose="020B0604020202020204" pitchFamily="34" charset="0"/>
                <a:cs typeface="Arial" panose="020B0604020202020204" pitchFamily="34" charset="0"/>
              </a:rPr>
              <a:t>Çakıştırma sonuçlarını RMSE ve MSE hataları üzerinden analiz ettik ve sonuçlarını karşılaştırdık.</a:t>
            </a:r>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4"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6"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259039BC-CF54-47FC-B73A-18E3946E664E}"/>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11</a:t>
            </a:fld>
            <a:endParaRPr lang="tr-TR"/>
          </a:p>
        </p:txBody>
      </p:sp>
      <p:sp>
        <p:nvSpPr>
          <p:cNvPr id="18"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9646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20">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56" name="Freeform: Shape 22">
            <a:extLst>
              <a:ext uri="{FF2B5EF4-FFF2-40B4-BE49-F238E27FC236}">
                <a16:creationId xmlns:a16="http://schemas.microsoft.com/office/drawing/2014/main" id="{2F0E00C3-4613-415F-BE3A-78FBAD906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495175" cy="6858000"/>
          </a:xfrm>
          <a:custGeom>
            <a:avLst/>
            <a:gdLst>
              <a:gd name="connsiteX0" fmla="*/ 0 w 10495175"/>
              <a:gd name="connsiteY0" fmla="*/ 0 h 6858000"/>
              <a:gd name="connsiteX1" fmla="*/ 5289224 w 10495175"/>
              <a:gd name="connsiteY1" fmla="*/ 0 h 6858000"/>
              <a:gd name="connsiteX2" fmla="*/ 6736007 w 10495175"/>
              <a:gd name="connsiteY2" fmla="*/ 0 h 6858000"/>
              <a:gd name="connsiteX3" fmla="*/ 6998753 w 10495175"/>
              <a:gd name="connsiteY3" fmla="*/ 0 h 6858000"/>
              <a:gd name="connsiteX4" fmla="*/ 7778919 w 10495175"/>
              <a:gd name="connsiteY4" fmla="*/ 0 h 6858000"/>
              <a:gd name="connsiteX5" fmla="*/ 8872152 w 10495175"/>
              <a:gd name="connsiteY5" fmla="*/ 0 h 6858000"/>
              <a:gd name="connsiteX6" fmla="*/ 8894276 w 10495175"/>
              <a:gd name="connsiteY6" fmla="*/ 14997 h 6858000"/>
              <a:gd name="connsiteX7" fmla="*/ 10495175 w 10495175"/>
              <a:gd name="connsiteY7" fmla="*/ 3621656 h 6858000"/>
              <a:gd name="connsiteX8" fmla="*/ 8620825 w 10495175"/>
              <a:gd name="connsiteY8" fmla="*/ 6374814 h 6858000"/>
              <a:gd name="connsiteX9" fmla="*/ 8104177 w 10495175"/>
              <a:gd name="connsiteY9" fmla="*/ 6780599 h 6858000"/>
              <a:gd name="connsiteX10" fmla="*/ 7992421 w 10495175"/>
              <a:gd name="connsiteY10" fmla="*/ 6858000 h 6858000"/>
              <a:gd name="connsiteX11" fmla="*/ 7778919 w 10495175"/>
              <a:gd name="connsiteY11" fmla="*/ 6858000 h 6858000"/>
              <a:gd name="connsiteX12" fmla="*/ 6998753 w 10495175"/>
              <a:gd name="connsiteY12" fmla="*/ 6858000 h 6858000"/>
              <a:gd name="connsiteX13" fmla="*/ 6736007 w 10495175"/>
              <a:gd name="connsiteY13" fmla="*/ 6858000 h 6858000"/>
              <a:gd name="connsiteX14" fmla="*/ 5289224 w 10495175"/>
              <a:gd name="connsiteY14" fmla="*/ 6858000 h 6858000"/>
              <a:gd name="connsiteX15" fmla="*/ 0 w 10495175"/>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95175" h="6858000">
                <a:moveTo>
                  <a:pt x="0" y="0"/>
                </a:moveTo>
                <a:lnTo>
                  <a:pt x="5289224" y="0"/>
                </a:lnTo>
                <a:lnTo>
                  <a:pt x="6736007" y="0"/>
                </a:lnTo>
                <a:lnTo>
                  <a:pt x="6998753" y="0"/>
                </a:lnTo>
                <a:lnTo>
                  <a:pt x="7778919" y="0"/>
                </a:lnTo>
                <a:lnTo>
                  <a:pt x="8872152" y="0"/>
                </a:lnTo>
                <a:lnTo>
                  <a:pt x="8894276" y="14997"/>
                </a:lnTo>
                <a:cubicBezTo>
                  <a:pt x="9921439" y="754641"/>
                  <a:pt x="10495175" y="2093192"/>
                  <a:pt x="10495175" y="3621656"/>
                </a:cubicBezTo>
                <a:cubicBezTo>
                  <a:pt x="10495175" y="4969131"/>
                  <a:pt x="9566450" y="5602839"/>
                  <a:pt x="8620825" y="6374814"/>
                </a:cubicBezTo>
                <a:cubicBezTo>
                  <a:pt x="8448622" y="6515397"/>
                  <a:pt x="8277995" y="6653108"/>
                  <a:pt x="8104177" y="6780599"/>
                </a:cubicBezTo>
                <a:lnTo>
                  <a:pt x="7992421" y="6858000"/>
                </a:lnTo>
                <a:lnTo>
                  <a:pt x="7778919" y="6858000"/>
                </a:lnTo>
                <a:lnTo>
                  <a:pt x="6998753" y="6858000"/>
                </a:lnTo>
                <a:lnTo>
                  <a:pt x="6736007" y="6858000"/>
                </a:lnTo>
                <a:lnTo>
                  <a:pt x="528922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24">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9802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8" name="Freeform: Shape 26">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5964"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3" name="Resim 4" descr="harita içeren bir resim&#10;&#10;Açıklama otomatik olarak oluşturuldu">
            <a:extLst>
              <a:ext uri="{FF2B5EF4-FFF2-40B4-BE49-F238E27FC236}">
                <a16:creationId xmlns:a16="http://schemas.microsoft.com/office/drawing/2014/main" id="{70301FEF-3D52-488B-934D-1DB28E9A805E}"/>
              </a:ext>
            </a:extLst>
          </p:cNvPr>
          <p:cNvPicPr>
            <a:picLocks noChangeAspect="1"/>
          </p:cNvPicPr>
          <p:nvPr/>
        </p:nvPicPr>
        <p:blipFill>
          <a:blip r:embed="rId2"/>
          <a:stretch>
            <a:fillRect/>
          </a:stretch>
        </p:blipFill>
        <p:spPr>
          <a:xfrm>
            <a:off x="1135063" y="915988"/>
            <a:ext cx="3783013" cy="5022850"/>
          </a:xfrm>
          <a:prstGeom prst="rect">
            <a:avLst/>
          </a:prstGeom>
        </p:spPr>
      </p:pic>
      <p:sp>
        <p:nvSpPr>
          <p:cNvPr id="5" name="Metin kutusu 4">
            <a:extLst>
              <a:ext uri="{FF2B5EF4-FFF2-40B4-BE49-F238E27FC236}">
                <a16:creationId xmlns:a16="http://schemas.microsoft.com/office/drawing/2014/main" id="{64F3984C-0C3B-4753-AC93-E5E5E04AB222}"/>
              </a:ext>
            </a:extLst>
          </p:cNvPr>
          <p:cNvSpPr txBox="1"/>
          <p:nvPr/>
        </p:nvSpPr>
        <p:spPr>
          <a:xfrm>
            <a:off x="1135063" y="5938103"/>
            <a:ext cx="3783013" cy="100488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cs typeface="Calibri"/>
              </a:rPr>
              <a:t>Orijinal Görüntülerin Çakıştırma Sonucu </a:t>
            </a:r>
          </a:p>
        </p:txBody>
      </p:sp>
      <p:pic>
        <p:nvPicPr>
          <p:cNvPr id="14" name="Resim 5" descr="harita içeren bir resim&#10;&#10;Açıklama otomatik olarak oluşturuldu">
            <a:extLst>
              <a:ext uri="{FF2B5EF4-FFF2-40B4-BE49-F238E27FC236}">
                <a16:creationId xmlns:a16="http://schemas.microsoft.com/office/drawing/2014/main" id="{7AFA1D01-A919-40E7-96F7-C45411600645}"/>
              </a:ext>
            </a:extLst>
          </p:cNvPr>
          <p:cNvPicPr>
            <a:picLocks noChangeAspect="1"/>
          </p:cNvPicPr>
          <p:nvPr/>
        </p:nvPicPr>
        <p:blipFill rotWithShape="1">
          <a:blip r:embed="rId2"/>
          <a:srcRect l="709" r="5213" b="-3"/>
          <a:stretch/>
        </p:blipFill>
        <p:spPr>
          <a:xfrm>
            <a:off x="4979988" y="915988"/>
            <a:ext cx="3548063" cy="5022850"/>
          </a:xfrm>
          <a:prstGeom prst="rect">
            <a:avLst/>
          </a:prstGeom>
        </p:spPr>
      </p:pic>
      <p:sp>
        <p:nvSpPr>
          <p:cNvPr id="16" name="Metin kutusu 15">
            <a:extLst>
              <a:ext uri="{FF2B5EF4-FFF2-40B4-BE49-F238E27FC236}">
                <a16:creationId xmlns:a16="http://schemas.microsoft.com/office/drawing/2014/main" id="{20139FDC-6D35-403A-B534-3D469337C631}"/>
              </a:ext>
            </a:extLst>
          </p:cNvPr>
          <p:cNvSpPr txBox="1"/>
          <p:nvPr/>
        </p:nvSpPr>
        <p:spPr>
          <a:xfrm>
            <a:off x="4979988" y="5938103"/>
            <a:ext cx="3548063" cy="100488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spcBef>
                <a:spcPts val="1000"/>
              </a:spcBef>
              <a:spcAft>
                <a:spcPts val="600"/>
              </a:spcAft>
            </a:pPr>
            <a:r>
              <a:rPr lang="en-US" sz="1300" kern="1200" err="1">
                <a:solidFill>
                  <a:srgbClr val="FFFFFF"/>
                </a:solidFill>
                <a:latin typeface="Arial" panose="020B0604020202020204" pitchFamily="34" charset="0"/>
                <a:cs typeface="Arial" panose="020B0604020202020204" pitchFamily="34" charset="0"/>
              </a:rPr>
              <a:t>Süper</a:t>
            </a:r>
            <a:r>
              <a:rPr lang="en-US" sz="1300" kern="1200">
                <a:solidFill>
                  <a:srgbClr val="FFFFFF"/>
                </a:solidFill>
                <a:latin typeface="Arial" panose="020B0604020202020204" pitchFamily="34" charset="0"/>
                <a:cs typeface="Arial" panose="020B0604020202020204" pitchFamily="34" charset="0"/>
              </a:rPr>
              <a:t> </a:t>
            </a:r>
            <a:r>
              <a:rPr lang="en-US" sz="1300" kern="1200" err="1">
                <a:solidFill>
                  <a:srgbClr val="FFFFFF"/>
                </a:solidFill>
                <a:latin typeface="Arial" panose="020B0604020202020204" pitchFamily="34" charset="0"/>
                <a:cs typeface="Arial" panose="020B0604020202020204" pitchFamily="34" charset="0"/>
              </a:rPr>
              <a:t>Çözünürlük</a:t>
            </a:r>
            <a:r>
              <a:rPr lang="en-US" sz="1300" kern="1200">
                <a:solidFill>
                  <a:srgbClr val="FFFFFF"/>
                </a:solidFill>
                <a:latin typeface="Arial" panose="020B0604020202020204" pitchFamily="34" charset="0"/>
                <a:cs typeface="Arial" panose="020B0604020202020204" pitchFamily="34" charset="0"/>
              </a:rPr>
              <a:t> </a:t>
            </a:r>
            <a:r>
              <a:rPr lang="en-US" sz="1300" kern="1200" err="1">
                <a:solidFill>
                  <a:srgbClr val="FFFFFF"/>
                </a:solidFill>
                <a:latin typeface="Arial" panose="020B0604020202020204" pitchFamily="34" charset="0"/>
                <a:cs typeface="Arial" panose="020B0604020202020204" pitchFamily="34" charset="0"/>
              </a:rPr>
              <a:t>Uygulanmış</a:t>
            </a:r>
            <a:r>
              <a:rPr lang="en-US" sz="1300" kern="1200">
                <a:solidFill>
                  <a:srgbClr val="FFFFFF"/>
                </a:solidFill>
                <a:latin typeface="Arial" panose="020B0604020202020204" pitchFamily="34" charset="0"/>
                <a:cs typeface="Arial" panose="020B0604020202020204" pitchFamily="34" charset="0"/>
              </a:rPr>
              <a:t> </a:t>
            </a:r>
            <a:r>
              <a:rPr lang="en-US" sz="1300" kern="1200" err="1">
                <a:solidFill>
                  <a:srgbClr val="FFFFFF"/>
                </a:solidFill>
                <a:latin typeface="Arial" panose="020B0604020202020204" pitchFamily="34" charset="0"/>
                <a:cs typeface="Arial" panose="020B0604020202020204" pitchFamily="34" charset="0"/>
              </a:rPr>
              <a:t>Görüntülerin</a:t>
            </a:r>
            <a:r>
              <a:rPr lang="en-US" sz="1300" kern="1200">
                <a:solidFill>
                  <a:srgbClr val="FFFFFF"/>
                </a:solidFill>
                <a:latin typeface="Arial" panose="020B0604020202020204" pitchFamily="34" charset="0"/>
                <a:cs typeface="Arial" panose="020B0604020202020204" pitchFamily="34" charset="0"/>
              </a:rPr>
              <a:t> </a:t>
            </a:r>
            <a:r>
              <a:rPr lang="en-US" sz="1300" kern="1200" err="1">
                <a:solidFill>
                  <a:srgbClr val="FFFFFF"/>
                </a:solidFill>
                <a:latin typeface="Arial" panose="020B0604020202020204" pitchFamily="34" charset="0"/>
                <a:cs typeface="Arial" panose="020B0604020202020204" pitchFamily="34" charset="0"/>
              </a:rPr>
              <a:t>Çakıştırma</a:t>
            </a:r>
            <a:r>
              <a:rPr lang="en-US" sz="1300" kern="1200">
                <a:solidFill>
                  <a:srgbClr val="FFFFFF"/>
                </a:solidFill>
                <a:latin typeface="Arial" panose="020B0604020202020204" pitchFamily="34" charset="0"/>
                <a:cs typeface="Arial" panose="020B0604020202020204" pitchFamily="34" charset="0"/>
              </a:rPr>
              <a:t> </a:t>
            </a:r>
            <a:r>
              <a:rPr lang="en-US" sz="1300" kern="1200" err="1">
                <a:solidFill>
                  <a:srgbClr val="FFFFFF"/>
                </a:solidFill>
                <a:latin typeface="Arial" panose="020B0604020202020204" pitchFamily="34" charset="0"/>
                <a:cs typeface="Arial" panose="020B0604020202020204" pitchFamily="34" charset="0"/>
              </a:rPr>
              <a:t>Sonucu</a:t>
            </a:r>
            <a:endParaRPr lang="en-US" sz="1300" kern="1200">
              <a:solidFill>
                <a:srgbClr val="FFFFFF"/>
              </a:solidFill>
              <a:latin typeface="Arial" panose="020B0604020202020204" pitchFamily="34" charset="0"/>
              <a:cs typeface="Arial" panose="020B0604020202020204" pitchFamily="34" charset="0"/>
            </a:endParaRPr>
          </a:p>
        </p:txBody>
      </p:sp>
      <p:sp>
        <p:nvSpPr>
          <p:cNvPr id="4" name="Slayt Numarası Yer Tutucusu 3">
            <a:extLst>
              <a:ext uri="{FF2B5EF4-FFF2-40B4-BE49-F238E27FC236}">
                <a16:creationId xmlns:a16="http://schemas.microsoft.com/office/drawing/2014/main" id="{259039BC-CF54-47FC-B73A-18E3946E664E}"/>
              </a:ext>
            </a:extLst>
          </p:cNvPr>
          <p:cNvSpPr>
            <a:spLocks noGrp="1"/>
          </p:cNvSpPr>
          <p:nvPr>
            <p:ph type="sldNum" sz="quarter" idx="12"/>
          </p:nvPr>
        </p:nvSpPr>
        <p:spPr>
          <a:xfrm>
            <a:off x="10853928" y="6356350"/>
            <a:ext cx="1188720" cy="365125"/>
          </a:xfrm>
        </p:spPr>
        <p:txBody>
          <a:bodyPr vert="horz" lIns="91440" tIns="45720" rIns="91440" bIns="45720" rtlCol="0" anchor="ctr">
            <a:normAutofit/>
          </a:bodyPr>
          <a:lstStyle/>
          <a:p>
            <a:pPr algn="l">
              <a:spcAft>
                <a:spcPts val="600"/>
              </a:spcAft>
            </a:pPr>
            <a:fld id="{C9A78EA2-FBDE-48A6-B65C-6CD105C93878}" type="slidenum">
              <a:rPr lang="en-US" sz="1600">
                <a:solidFill>
                  <a:schemeClr val="tx1">
                    <a:lumMod val="75000"/>
                    <a:lumOff val="25000"/>
                  </a:schemeClr>
                </a:solidFill>
              </a:rPr>
              <a:pPr algn="l">
                <a:spcAft>
                  <a:spcPts val="600"/>
                </a:spcAft>
              </a:pPr>
              <a:t>12</a:t>
            </a:fld>
            <a:endParaRPr lang="en-US" sz="1600">
              <a:solidFill>
                <a:schemeClr val="tx1">
                  <a:lumMod val="75000"/>
                  <a:lumOff val="25000"/>
                </a:schemeClr>
              </a:solidFill>
            </a:endParaRPr>
          </a:p>
        </p:txBody>
      </p:sp>
      <p:sp>
        <p:nvSpPr>
          <p:cNvPr id="10" name="Metin kutusu 9">
            <a:extLst>
              <a:ext uri="{FF2B5EF4-FFF2-40B4-BE49-F238E27FC236}">
                <a16:creationId xmlns:a16="http://schemas.microsoft.com/office/drawing/2014/main" id="{2B70875E-BEFC-454D-886F-CDAD1E3DF820}"/>
              </a:ext>
            </a:extLst>
          </p:cNvPr>
          <p:cNvSpPr txBox="1"/>
          <p:nvPr/>
        </p:nvSpPr>
        <p:spPr>
          <a:xfrm>
            <a:off x="1135062" y="0"/>
            <a:ext cx="10201531" cy="830997"/>
          </a:xfrm>
          <a:prstGeom prst="rect">
            <a:avLst/>
          </a:prstGeom>
          <a:noFill/>
        </p:spPr>
        <p:txBody>
          <a:bodyPr wrap="square" rtlCol="0">
            <a:spAutoFit/>
          </a:bodyPr>
          <a:lstStyle/>
          <a:p>
            <a:pPr algn="ctr"/>
            <a:r>
              <a:rPr lang="tr-TR" sz="4800" b="1" dirty="0">
                <a:latin typeface="Arial" panose="020B0604020202020204" pitchFamily="34" charset="0"/>
                <a:cs typeface="Arial" panose="020B0604020202020204" pitchFamily="34" charset="0"/>
              </a:rPr>
              <a:t>Görüntü Çakıştırma Sonuçları </a:t>
            </a:r>
          </a:p>
        </p:txBody>
      </p:sp>
    </p:spTree>
    <p:extLst>
      <p:ext uri="{BB962C8B-B14F-4D97-AF65-F5344CB8AC3E}">
        <p14:creationId xmlns:p14="http://schemas.microsoft.com/office/powerpoint/2010/main" val="3066625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ECA764A-5BF7-40C3-A9B6-8D5EAE7E8A81}"/>
              </a:ext>
            </a:extLst>
          </p:cNvPr>
          <p:cNvSpPr>
            <a:spLocks noGrp="1"/>
          </p:cNvSpPr>
          <p:nvPr>
            <p:ph type="title"/>
          </p:nvPr>
        </p:nvSpPr>
        <p:spPr>
          <a:xfrm>
            <a:off x="838200" y="365125"/>
            <a:ext cx="5558489" cy="1325563"/>
          </a:xfrm>
        </p:spPr>
        <p:txBody>
          <a:bodyPr>
            <a:noAutofit/>
          </a:bodyPr>
          <a:lstStyle/>
          <a:p>
            <a:pPr algn="ctr"/>
            <a:r>
              <a:rPr lang="tr-TR" b="1">
                <a:latin typeface="Arial" panose="020B0604020202020204" pitchFamily="34" charset="0"/>
                <a:cs typeface="Arial" panose="020B0604020202020204" pitchFamily="34" charset="0"/>
              </a:rPr>
              <a:t>Görüntü Çakıştırma Sonuçlarının Karşılaştırılması</a:t>
            </a:r>
          </a:p>
        </p:txBody>
      </p:sp>
      <p:sp>
        <p:nvSpPr>
          <p:cNvPr id="10"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04D9303F-7728-439D-8334-2D00711A3534}"/>
              </a:ext>
            </a:extLst>
          </p:cNvPr>
          <p:cNvSpPr>
            <a:spLocks noGrp="1"/>
          </p:cNvSpPr>
          <p:nvPr>
            <p:ph idx="1"/>
          </p:nvPr>
        </p:nvSpPr>
        <p:spPr>
          <a:xfrm>
            <a:off x="838200" y="1825625"/>
            <a:ext cx="5558489" cy="4351338"/>
          </a:xfrm>
        </p:spPr>
        <p:txBody>
          <a:bodyPr vert="horz" lIns="91440" tIns="45720" rIns="91440" bIns="45720" rtlCol="0">
            <a:normAutofit/>
          </a:bodyPr>
          <a:lstStyle/>
          <a:p>
            <a:pPr marL="0" indent="0">
              <a:buNone/>
            </a:pPr>
            <a:endParaRPr lang="tr-TR" sz="2400">
              <a:latin typeface="Arial" panose="020B0604020202020204" pitchFamily="34" charset="0"/>
              <a:cs typeface="Arial" panose="020B0604020202020204" pitchFamily="34" charset="0"/>
            </a:endParaRPr>
          </a:p>
          <a:p>
            <a:r>
              <a:rPr lang="tr-TR" sz="2400">
                <a:latin typeface="Arial"/>
                <a:cs typeface="Arial"/>
              </a:rPr>
              <a:t>Değerlendirme için referans görüntüde ve çakıştırılmış görüntüde önceden belirlenmiş koordinat (nokta) çiftleri arasında ortalama kare hatası ve ortalama hata hesaplaması yaparız.</a:t>
            </a:r>
          </a:p>
          <a:p>
            <a:pPr marL="0" indent="0">
              <a:buClr>
                <a:srgbClr val="8AD0D6"/>
              </a:buClr>
              <a:buNone/>
            </a:pPr>
            <a:endParaRPr lang="tr-TR"/>
          </a:p>
        </p:txBody>
      </p:sp>
      <p:sp>
        <p:nvSpPr>
          <p:cNvPr id="12"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3693AE91-5A8B-447C-A10B-710CC01FB4F4}"/>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13</a:t>
            </a:fld>
            <a:endParaRPr lang="tr-TR"/>
          </a:p>
        </p:txBody>
      </p:sp>
      <p:sp>
        <p:nvSpPr>
          <p:cNvPr id="23"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9732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3862298-AF85-4572-BED3-52E573EB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BE265E6-D012-42B3-A7DE-C8FEED40DB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4917" y="3131936"/>
            <a:ext cx="1240640" cy="1240638"/>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EB9A5AE-0A9C-4EB1-9569-A44D89EFC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70306" y="4546924"/>
            <a:ext cx="2369988" cy="2311077"/>
          </a:xfrm>
          <a:custGeom>
            <a:avLst/>
            <a:gdLst>
              <a:gd name="connsiteX0" fmla="*/ 0 w 2369988"/>
              <a:gd name="connsiteY0" fmla="*/ 0 h 2311077"/>
              <a:gd name="connsiteX1" fmla="*/ 1128071 w 2369988"/>
              <a:gd name="connsiteY1" fmla="*/ 0 h 2311077"/>
              <a:gd name="connsiteX2" fmla="*/ 1157716 w 2369988"/>
              <a:gd name="connsiteY2" fmla="*/ 128440 h 2311077"/>
              <a:gd name="connsiteX3" fmla="*/ 2316462 w 2369988"/>
              <a:gd name="connsiteY3" fmla="*/ 2257392 h 2311077"/>
              <a:gd name="connsiteX4" fmla="*/ 2369988 w 2369988"/>
              <a:gd name="connsiteY4" fmla="*/ 2311077 h 2311077"/>
              <a:gd name="connsiteX5" fmla="*/ 957894 w 2369988"/>
              <a:gd name="connsiteY5" fmla="*/ 2311077 h 2311077"/>
              <a:gd name="connsiteX6" fmla="*/ 777804 w 2369988"/>
              <a:gd name="connsiteY6" fmla="*/ 2040997 h 2311077"/>
              <a:gd name="connsiteX7" fmla="*/ 19614 w 2369988"/>
              <a:gd name="connsiteY7" fmla="*/ 109827 h 2311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9988" h="2311077">
                <a:moveTo>
                  <a:pt x="0" y="0"/>
                </a:moveTo>
                <a:lnTo>
                  <a:pt x="1128071" y="0"/>
                </a:lnTo>
                <a:lnTo>
                  <a:pt x="1157716" y="128440"/>
                </a:lnTo>
                <a:cubicBezTo>
                  <a:pt x="1365270" y="935139"/>
                  <a:pt x="1769588" y="1662859"/>
                  <a:pt x="2316462" y="2257392"/>
                </a:cubicBezTo>
                <a:lnTo>
                  <a:pt x="2369988" y="2311077"/>
                </a:lnTo>
                <a:lnTo>
                  <a:pt x="957894" y="2311077"/>
                </a:lnTo>
                <a:lnTo>
                  <a:pt x="777804" y="2040997"/>
                </a:lnTo>
                <a:cubicBezTo>
                  <a:pt x="421651" y="1454849"/>
                  <a:pt x="161627" y="803832"/>
                  <a:pt x="19614" y="109827"/>
                </a:cubicBezTo>
                <a:close/>
              </a:path>
            </a:pathLst>
          </a:custGeom>
          <a:solidFill>
            <a:schemeClr val="tx1">
              <a:lumMod val="50000"/>
              <a:lumOff val="5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 name="Resim 5" descr="harita içeren bir resim&#10;&#10;Açıklama otomatik olarak oluşturuldu">
            <a:extLst>
              <a:ext uri="{FF2B5EF4-FFF2-40B4-BE49-F238E27FC236}">
                <a16:creationId xmlns:a16="http://schemas.microsoft.com/office/drawing/2014/main" id="{55D27C7C-73B8-4C4B-8E15-39919671D83E}"/>
              </a:ext>
            </a:extLst>
          </p:cNvPr>
          <p:cNvPicPr>
            <a:picLocks noGrp="1" noChangeAspect="1"/>
          </p:cNvPicPr>
          <p:nvPr>
            <p:ph idx="1"/>
          </p:nvPr>
        </p:nvPicPr>
        <p:blipFill>
          <a:blip r:embed="rId2"/>
          <a:stretch>
            <a:fillRect/>
          </a:stretch>
        </p:blipFill>
        <p:spPr>
          <a:xfrm>
            <a:off x="4383088" y="965200"/>
            <a:ext cx="3368675" cy="4927600"/>
          </a:xfrm>
        </p:spPr>
      </p:pic>
      <p:pic>
        <p:nvPicPr>
          <p:cNvPr id="11" name="Resim 6" descr="harita içeren bir resim&#10;&#10;Açıklama otomatik olarak oluşturuldu">
            <a:extLst>
              <a:ext uri="{FF2B5EF4-FFF2-40B4-BE49-F238E27FC236}">
                <a16:creationId xmlns:a16="http://schemas.microsoft.com/office/drawing/2014/main" id="{61F529C0-3BB1-4443-B689-734518519E2B}"/>
              </a:ext>
            </a:extLst>
          </p:cNvPr>
          <p:cNvPicPr>
            <a:picLocks noChangeAspect="1"/>
          </p:cNvPicPr>
          <p:nvPr/>
        </p:nvPicPr>
        <p:blipFill>
          <a:blip r:embed="rId3"/>
          <a:stretch>
            <a:fillRect/>
          </a:stretch>
        </p:blipFill>
        <p:spPr>
          <a:xfrm>
            <a:off x="7812088" y="965200"/>
            <a:ext cx="3351213" cy="4927600"/>
          </a:xfrm>
          <a:prstGeom prst="rect">
            <a:avLst/>
          </a:prstGeom>
        </p:spPr>
      </p:pic>
      <p:sp>
        <p:nvSpPr>
          <p:cNvPr id="8" name="Metin kutusu 7">
            <a:extLst>
              <a:ext uri="{FF2B5EF4-FFF2-40B4-BE49-F238E27FC236}">
                <a16:creationId xmlns:a16="http://schemas.microsoft.com/office/drawing/2014/main" id="{04C86A79-8C2C-4F9B-8DBF-23B16DDBFFB0}"/>
              </a:ext>
            </a:extLst>
          </p:cNvPr>
          <p:cNvSpPr txBox="1"/>
          <p:nvPr/>
        </p:nvSpPr>
        <p:spPr>
          <a:xfrm>
            <a:off x="7812088" y="5892800"/>
            <a:ext cx="3351213"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rPr>
              <a:t>Çakıştırılmış Görüntüdeki Referans Koordinatları</a:t>
            </a:r>
          </a:p>
        </p:txBody>
      </p:sp>
      <p:sp>
        <p:nvSpPr>
          <p:cNvPr id="4" name="Slayt Numarası Yer Tutucusu 3">
            <a:extLst>
              <a:ext uri="{FF2B5EF4-FFF2-40B4-BE49-F238E27FC236}">
                <a16:creationId xmlns:a16="http://schemas.microsoft.com/office/drawing/2014/main" id="{28F05BF9-FDF1-4CEC-A38D-3CF9A2F22466}"/>
              </a:ext>
            </a:extLst>
          </p:cNvPr>
          <p:cNvSpPr>
            <a:spLocks noGrp="1"/>
          </p:cNvSpPr>
          <p:nvPr>
            <p:ph type="sldNum" sz="quarter" idx="12"/>
          </p:nvPr>
        </p:nvSpPr>
        <p:spPr>
          <a:xfrm>
            <a:off x="603504" y="3977640"/>
            <a:ext cx="457200" cy="457200"/>
          </a:xfrm>
          <a:prstGeom prst="ellipse">
            <a:avLst/>
          </a:prstGeom>
          <a:solidFill>
            <a:schemeClr val="tx1">
              <a:alpha val="80000"/>
            </a:schemeClr>
          </a:solidFill>
        </p:spPr>
        <p:txBody>
          <a:bodyPr vert="horz" lIns="91440" tIns="45720" rIns="91440" bIns="45720" rtlCol="0" anchor="ctr">
            <a:normAutofit fontScale="85000" lnSpcReduction="10000"/>
          </a:bodyPr>
          <a:lstStyle/>
          <a:p>
            <a:pPr algn="ctr">
              <a:spcAft>
                <a:spcPts val="600"/>
              </a:spcAft>
            </a:pPr>
            <a:fld id="{C9A78EA2-FBDE-48A6-B65C-6CD105C93878}" type="slidenum">
              <a:rPr lang="en-US">
                <a:solidFill>
                  <a:schemeClr val="bg1"/>
                </a:solidFill>
              </a:rPr>
              <a:pPr algn="ctr">
                <a:spcAft>
                  <a:spcPts val="600"/>
                </a:spcAft>
              </a:pPr>
              <a:t>14</a:t>
            </a:fld>
            <a:endParaRPr lang="en-US">
              <a:solidFill>
                <a:schemeClr val="bg1"/>
              </a:solidFill>
            </a:endParaRPr>
          </a:p>
        </p:txBody>
      </p:sp>
      <p:sp>
        <p:nvSpPr>
          <p:cNvPr id="7" name="Metin kutusu 6">
            <a:extLst>
              <a:ext uri="{FF2B5EF4-FFF2-40B4-BE49-F238E27FC236}">
                <a16:creationId xmlns:a16="http://schemas.microsoft.com/office/drawing/2014/main" id="{B8EDD24F-0CC8-46F3-A61D-3A7122CB291F}"/>
              </a:ext>
            </a:extLst>
          </p:cNvPr>
          <p:cNvSpPr txBox="1"/>
          <p:nvPr/>
        </p:nvSpPr>
        <p:spPr>
          <a:xfrm>
            <a:off x="4383087" y="5885758"/>
            <a:ext cx="3368675"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rPr>
              <a:t>Referans Görüntüde Belirlenmiş Koordinatlar</a:t>
            </a:r>
          </a:p>
        </p:txBody>
      </p:sp>
    </p:spTree>
    <p:extLst>
      <p:ext uri="{BB962C8B-B14F-4D97-AF65-F5344CB8AC3E}">
        <p14:creationId xmlns:p14="http://schemas.microsoft.com/office/powerpoint/2010/main" val="1684276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3">
            <a:extLst>
              <a:ext uri="{FF2B5EF4-FFF2-40B4-BE49-F238E27FC236}">
                <a16:creationId xmlns:a16="http://schemas.microsoft.com/office/drawing/2014/main" id="{C3862298-AF85-4572-BED3-52E573EB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15">
            <a:extLst>
              <a:ext uri="{FF2B5EF4-FFF2-40B4-BE49-F238E27FC236}">
                <a16:creationId xmlns:a16="http://schemas.microsoft.com/office/drawing/2014/main" id="{7BE265E6-D012-42B3-A7DE-C8FEED40DB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4917" y="3131936"/>
            <a:ext cx="1240640" cy="1240638"/>
          </a:xfrm>
          <a:prstGeom prst="ellipse">
            <a:avLst/>
          </a:pr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7">
            <a:extLst>
              <a:ext uri="{FF2B5EF4-FFF2-40B4-BE49-F238E27FC236}">
                <a16:creationId xmlns:a16="http://schemas.microsoft.com/office/drawing/2014/main" id="{6EB9A5AE-0A9C-4EB1-9569-A44D89EFC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70306" y="4546924"/>
            <a:ext cx="2369988" cy="2311077"/>
          </a:xfrm>
          <a:custGeom>
            <a:avLst/>
            <a:gdLst>
              <a:gd name="connsiteX0" fmla="*/ 0 w 2369988"/>
              <a:gd name="connsiteY0" fmla="*/ 0 h 2311077"/>
              <a:gd name="connsiteX1" fmla="*/ 1128071 w 2369988"/>
              <a:gd name="connsiteY1" fmla="*/ 0 h 2311077"/>
              <a:gd name="connsiteX2" fmla="*/ 1157716 w 2369988"/>
              <a:gd name="connsiteY2" fmla="*/ 128440 h 2311077"/>
              <a:gd name="connsiteX3" fmla="*/ 2316462 w 2369988"/>
              <a:gd name="connsiteY3" fmla="*/ 2257392 h 2311077"/>
              <a:gd name="connsiteX4" fmla="*/ 2369988 w 2369988"/>
              <a:gd name="connsiteY4" fmla="*/ 2311077 h 2311077"/>
              <a:gd name="connsiteX5" fmla="*/ 957894 w 2369988"/>
              <a:gd name="connsiteY5" fmla="*/ 2311077 h 2311077"/>
              <a:gd name="connsiteX6" fmla="*/ 777804 w 2369988"/>
              <a:gd name="connsiteY6" fmla="*/ 2040997 h 2311077"/>
              <a:gd name="connsiteX7" fmla="*/ 19614 w 2369988"/>
              <a:gd name="connsiteY7" fmla="*/ 109827 h 2311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9988" h="2311077">
                <a:moveTo>
                  <a:pt x="0" y="0"/>
                </a:moveTo>
                <a:lnTo>
                  <a:pt x="1128071" y="0"/>
                </a:lnTo>
                <a:lnTo>
                  <a:pt x="1157716" y="128440"/>
                </a:lnTo>
                <a:cubicBezTo>
                  <a:pt x="1365270" y="935139"/>
                  <a:pt x="1769588" y="1662859"/>
                  <a:pt x="2316462" y="2257392"/>
                </a:cubicBezTo>
                <a:lnTo>
                  <a:pt x="2369988" y="2311077"/>
                </a:lnTo>
                <a:lnTo>
                  <a:pt x="957894" y="2311077"/>
                </a:lnTo>
                <a:lnTo>
                  <a:pt x="777804" y="2040997"/>
                </a:lnTo>
                <a:cubicBezTo>
                  <a:pt x="421651" y="1454849"/>
                  <a:pt x="161627" y="803832"/>
                  <a:pt x="19614" y="109827"/>
                </a:cubicBezTo>
                <a:close/>
              </a:path>
            </a:pathLst>
          </a:custGeom>
          <a:solidFill>
            <a:schemeClr val="tx1">
              <a:lumMod val="50000"/>
              <a:lumOff val="50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Resim 5" descr="harita içeren bir resim&#10;&#10;Açıklama otomatik olarak oluşturuldu">
            <a:extLst>
              <a:ext uri="{FF2B5EF4-FFF2-40B4-BE49-F238E27FC236}">
                <a16:creationId xmlns:a16="http://schemas.microsoft.com/office/drawing/2014/main" id="{DCD65CF8-7BB4-411D-94F8-9EF376610072}"/>
              </a:ext>
            </a:extLst>
          </p:cNvPr>
          <p:cNvPicPr>
            <a:picLocks noGrp="1" noChangeAspect="1"/>
          </p:cNvPicPr>
          <p:nvPr>
            <p:ph idx="1"/>
          </p:nvPr>
        </p:nvPicPr>
        <p:blipFill>
          <a:blip r:embed="rId2"/>
          <a:stretch>
            <a:fillRect/>
          </a:stretch>
        </p:blipFill>
        <p:spPr>
          <a:xfrm>
            <a:off x="4324350" y="1055688"/>
            <a:ext cx="3262313" cy="4746625"/>
          </a:xfrm>
        </p:spPr>
      </p:pic>
      <p:pic>
        <p:nvPicPr>
          <p:cNvPr id="6" name="Resim 6" descr="harita içeren bir resim&#10;&#10;Açıklama otomatik olarak oluşturuldu">
            <a:extLst>
              <a:ext uri="{FF2B5EF4-FFF2-40B4-BE49-F238E27FC236}">
                <a16:creationId xmlns:a16="http://schemas.microsoft.com/office/drawing/2014/main" id="{6EF3AFD5-92D8-4A3E-9047-9DF2BB3AF8CE}"/>
              </a:ext>
            </a:extLst>
          </p:cNvPr>
          <p:cNvPicPr>
            <a:picLocks noChangeAspect="1"/>
          </p:cNvPicPr>
          <p:nvPr/>
        </p:nvPicPr>
        <p:blipFill>
          <a:blip r:embed="rId3"/>
          <a:stretch>
            <a:fillRect/>
          </a:stretch>
        </p:blipFill>
        <p:spPr>
          <a:xfrm>
            <a:off x="7643813" y="1055688"/>
            <a:ext cx="3575050" cy="4746625"/>
          </a:xfrm>
          <a:prstGeom prst="rect">
            <a:avLst/>
          </a:prstGeom>
        </p:spPr>
      </p:pic>
      <p:sp>
        <p:nvSpPr>
          <p:cNvPr id="7" name="Metin kutusu 6">
            <a:extLst>
              <a:ext uri="{FF2B5EF4-FFF2-40B4-BE49-F238E27FC236}">
                <a16:creationId xmlns:a16="http://schemas.microsoft.com/office/drawing/2014/main" id="{2870D36D-796A-4925-87F6-AF244B5A9080}"/>
              </a:ext>
            </a:extLst>
          </p:cNvPr>
          <p:cNvSpPr txBox="1"/>
          <p:nvPr/>
        </p:nvSpPr>
        <p:spPr>
          <a:xfrm>
            <a:off x="7643813" y="5802311"/>
            <a:ext cx="3575050" cy="949325"/>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rPr>
              <a:t>Süper çözünürlük uygulanarak çakıştırılmış görüntüde belirlenmiş noktalar</a:t>
            </a:r>
          </a:p>
        </p:txBody>
      </p:sp>
      <p:sp>
        <p:nvSpPr>
          <p:cNvPr id="4" name="Slayt Numarası Yer Tutucusu 3">
            <a:extLst>
              <a:ext uri="{FF2B5EF4-FFF2-40B4-BE49-F238E27FC236}">
                <a16:creationId xmlns:a16="http://schemas.microsoft.com/office/drawing/2014/main" id="{95F23303-F858-430E-B8C2-AEEFAFCDF451}"/>
              </a:ext>
            </a:extLst>
          </p:cNvPr>
          <p:cNvSpPr>
            <a:spLocks noGrp="1"/>
          </p:cNvSpPr>
          <p:nvPr>
            <p:ph type="sldNum" sz="quarter" idx="12"/>
          </p:nvPr>
        </p:nvSpPr>
        <p:spPr>
          <a:xfrm>
            <a:off x="603504" y="3977640"/>
            <a:ext cx="457200" cy="457200"/>
          </a:xfrm>
          <a:prstGeom prst="ellipse">
            <a:avLst/>
          </a:prstGeom>
          <a:solidFill>
            <a:schemeClr val="tx1">
              <a:alpha val="80000"/>
            </a:schemeClr>
          </a:solidFill>
        </p:spPr>
        <p:txBody>
          <a:bodyPr vert="horz" lIns="91440" tIns="45720" rIns="91440" bIns="45720" rtlCol="0" anchor="ctr">
            <a:normAutofit fontScale="85000" lnSpcReduction="10000"/>
          </a:bodyPr>
          <a:lstStyle/>
          <a:p>
            <a:pPr algn="ctr">
              <a:spcAft>
                <a:spcPts val="600"/>
              </a:spcAft>
            </a:pPr>
            <a:fld id="{C9A78EA2-FBDE-48A6-B65C-6CD105C93878}" type="slidenum">
              <a:rPr lang="en-US">
                <a:solidFill>
                  <a:schemeClr val="bg1"/>
                </a:solidFill>
              </a:rPr>
              <a:pPr algn="ctr">
                <a:spcAft>
                  <a:spcPts val="600"/>
                </a:spcAft>
              </a:pPr>
              <a:t>15</a:t>
            </a:fld>
            <a:endParaRPr lang="en-US">
              <a:solidFill>
                <a:schemeClr val="bg1"/>
              </a:solidFill>
            </a:endParaRPr>
          </a:p>
        </p:txBody>
      </p:sp>
      <p:sp>
        <p:nvSpPr>
          <p:cNvPr id="9" name="Metin kutusu 8">
            <a:extLst>
              <a:ext uri="{FF2B5EF4-FFF2-40B4-BE49-F238E27FC236}">
                <a16:creationId xmlns:a16="http://schemas.microsoft.com/office/drawing/2014/main" id="{E0E3E38F-9C28-49D9-9B02-D086FF1FB04A}"/>
              </a:ext>
            </a:extLst>
          </p:cNvPr>
          <p:cNvSpPr txBox="1"/>
          <p:nvPr/>
        </p:nvSpPr>
        <p:spPr>
          <a:xfrm>
            <a:off x="4324350" y="5802312"/>
            <a:ext cx="3262313" cy="949325"/>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rPr>
              <a:t>Süper çözünürlük uygulanmış görüntüde belirlenmiş noktalar</a:t>
            </a:r>
          </a:p>
        </p:txBody>
      </p:sp>
    </p:spTree>
    <p:extLst>
      <p:ext uri="{BB962C8B-B14F-4D97-AF65-F5344CB8AC3E}">
        <p14:creationId xmlns:p14="http://schemas.microsoft.com/office/powerpoint/2010/main" val="3464437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7">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51C811C-0A62-481F-ABA7-D53EC0F26F7D}"/>
              </a:ext>
            </a:extLst>
          </p:cNvPr>
          <p:cNvSpPr>
            <a:spLocks noGrp="1"/>
          </p:cNvSpPr>
          <p:nvPr>
            <p:ph type="title"/>
          </p:nvPr>
        </p:nvSpPr>
        <p:spPr>
          <a:xfrm>
            <a:off x="838200" y="459863"/>
            <a:ext cx="10515600" cy="1004594"/>
          </a:xfrm>
        </p:spPr>
        <p:txBody>
          <a:bodyPr>
            <a:normAutofit/>
          </a:bodyPr>
          <a:lstStyle/>
          <a:p>
            <a:pPr algn="ctr"/>
            <a:r>
              <a:rPr lang="tr-TR" b="1">
                <a:solidFill>
                  <a:srgbClr val="FFFFFF"/>
                </a:solidFill>
                <a:latin typeface="Arial" panose="020B0604020202020204" pitchFamily="34" charset="0"/>
                <a:cs typeface="Arial" panose="020B0604020202020204" pitchFamily="34" charset="0"/>
              </a:rPr>
              <a:t>Değerlendirme Sonuçları </a:t>
            </a:r>
          </a:p>
        </p:txBody>
      </p:sp>
      <p:sp>
        <p:nvSpPr>
          <p:cNvPr id="31" name="Rectangle: Rounded Corners 19">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ayt Numarası Yer Tutucusu 3">
            <a:extLst>
              <a:ext uri="{FF2B5EF4-FFF2-40B4-BE49-F238E27FC236}">
                <a16:creationId xmlns:a16="http://schemas.microsoft.com/office/drawing/2014/main" id="{D895EE32-3A27-4844-8227-92F7F59C98DB}"/>
              </a:ext>
            </a:extLst>
          </p:cNvPr>
          <p:cNvSpPr>
            <a:spLocks noGrp="1"/>
          </p:cNvSpPr>
          <p:nvPr>
            <p:ph type="sldNum" sz="quarter" idx="12"/>
          </p:nvPr>
        </p:nvSpPr>
        <p:spPr>
          <a:xfrm>
            <a:off x="8610600" y="6356350"/>
            <a:ext cx="2743200" cy="365125"/>
          </a:xfrm>
        </p:spPr>
        <p:txBody>
          <a:bodyPr>
            <a:normAutofit/>
          </a:bodyPr>
          <a:lstStyle/>
          <a:p>
            <a:pPr>
              <a:spcAft>
                <a:spcPts val="600"/>
              </a:spcAft>
            </a:pPr>
            <a:fld id="{C9A78EA2-FBDE-48A6-B65C-6CD105C93878}" type="slidenum">
              <a:rPr lang="tr-TR" smtClean="0">
                <a:solidFill>
                  <a:srgbClr val="FFFFFF"/>
                </a:solidFill>
              </a:rPr>
              <a:pPr>
                <a:spcAft>
                  <a:spcPts val="600"/>
                </a:spcAft>
              </a:pPr>
              <a:t>16</a:t>
            </a:fld>
            <a:endParaRPr lang="tr-TR">
              <a:solidFill>
                <a:srgbClr val="FFFFFF"/>
              </a:solidFill>
            </a:endParaRPr>
          </a:p>
        </p:txBody>
      </p:sp>
      <p:graphicFrame>
        <p:nvGraphicFramePr>
          <p:cNvPr id="6" name="Tablo 7">
            <a:extLst>
              <a:ext uri="{FF2B5EF4-FFF2-40B4-BE49-F238E27FC236}">
                <a16:creationId xmlns:a16="http://schemas.microsoft.com/office/drawing/2014/main" id="{E204DC63-75E0-49BE-B377-2F3E88BFD719}"/>
              </a:ext>
            </a:extLst>
          </p:cNvPr>
          <p:cNvGraphicFramePr>
            <a:graphicFrameLocks noGrp="1"/>
          </p:cNvGraphicFramePr>
          <p:nvPr>
            <p:ph idx="1"/>
            <p:extLst>
              <p:ext uri="{D42A27DB-BD31-4B8C-83A1-F6EECF244321}">
                <p14:modId xmlns:p14="http://schemas.microsoft.com/office/powerpoint/2010/main" val="2013146176"/>
              </p:ext>
            </p:extLst>
          </p:nvPr>
        </p:nvGraphicFramePr>
        <p:xfrm>
          <a:off x="838200" y="2015380"/>
          <a:ext cx="10515601" cy="3922400"/>
        </p:xfrm>
        <a:graphic>
          <a:graphicData uri="http://schemas.openxmlformats.org/drawingml/2006/table">
            <a:tbl>
              <a:tblPr firstRow="1" bandRow="1">
                <a:tableStyleId>{5C22544A-7EE6-4342-B048-85BDC9FD1C3A}</a:tableStyleId>
              </a:tblPr>
              <a:tblGrid>
                <a:gridCol w="2114091">
                  <a:extLst>
                    <a:ext uri="{9D8B030D-6E8A-4147-A177-3AD203B41FA5}">
                      <a16:colId xmlns:a16="http://schemas.microsoft.com/office/drawing/2014/main" val="918528922"/>
                    </a:ext>
                  </a:extLst>
                </a:gridCol>
                <a:gridCol w="2080490">
                  <a:extLst>
                    <a:ext uri="{9D8B030D-6E8A-4147-A177-3AD203B41FA5}">
                      <a16:colId xmlns:a16="http://schemas.microsoft.com/office/drawing/2014/main" val="129630451"/>
                    </a:ext>
                  </a:extLst>
                </a:gridCol>
                <a:gridCol w="2080490">
                  <a:extLst>
                    <a:ext uri="{9D8B030D-6E8A-4147-A177-3AD203B41FA5}">
                      <a16:colId xmlns:a16="http://schemas.microsoft.com/office/drawing/2014/main" val="1143034714"/>
                    </a:ext>
                  </a:extLst>
                </a:gridCol>
                <a:gridCol w="2160040">
                  <a:extLst>
                    <a:ext uri="{9D8B030D-6E8A-4147-A177-3AD203B41FA5}">
                      <a16:colId xmlns:a16="http://schemas.microsoft.com/office/drawing/2014/main" val="1732285222"/>
                    </a:ext>
                  </a:extLst>
                </a:gridCol>
                <a:gridCol w="2080490">
                  <a:extLst>
                    <a:ext uri="{9D8B030D-6E8A-4147-A177-3AD203B41FA5}">
                      <a16:colId xmlns:a16="http://schemas.microsoft.com/office/drawing/2014/main" val="2471884241"/>
                    </a:ext>
                  </a:extLst>
                </a:gridCol>
              </a:tblGrid>
              <a:tr h="1223392">
                <a:tc>
                  <a:txBody>
                    <a:bodyPr/>
                    <a:lstStyle/>
                    <a:p>
                      <a:pPr lvl="0">
                        <a:buNone/>
                      </a:pPr>
                      <a:endParaRPr lang="tr-TR" sz="1800">
                        <a:latin typeface="Arial" panose="020B0604020202020204" pitchFamily="34" charset="0"/>
                        <a:cs typeface="Arial" panose="020B0604020202020204" pitchFamily="34" charset="0"/>
                      </a:endParaRPr>
                    </a:p>
                  </a:txBody>
                  <a:tcPr marL="89535" marR="89535" marT="44768" marB="44768"/>
                </a:tc>
                <a:tc>
                  <a:txBody>
                    <a:bodyPr/>
                    <a:lstStyle/>
                    <a:p>
                      <a:pPr algn="ctr"/>
                      <a:r>
                        <a:rPr lang="tr-TR" sz="1800">
                          <a:latin typeface="Arial" panose="020B0604020202020204" pitchFamily="34" charset="0"/>
                          <a:cs typeface="Arial" panose="020B0604020202020204" pitchFamily="34" charset="0"/>
                        </a:rPr>
                        <a:t>Orijinal Görüntü RMSE Değeri</a:t>
                      </a:r>
                    </a:p>
                  </a:txBody>
                  <a:tcPr marL="89535" marR="89535" marT="44768" marB="44768"/>
                </a:tc>
                <a:tc>
                  <a:txBody>
                    <a:bodyPr/>
                    <a:lstStyle/>
                    <a:p>
                      <a:pPr lvl="0" algn="ctr">
                        <a:buNone/>
                      </a:pPr>
                      <a:r>
                        <a:rPr lang="tr-TR" sz="1800" b="1" i="0" u="none" strike="noStrike" noProof="0">
                          <a:latin typeface="Arial" panose="020B0604020202020204" pitchFamily="34" charset="0"/>
                          <a:cs typeface="Arial" panose="020B0604020202020204" pitchFamily="34" charset="0"/>
                        </a:rPr>
                        <a:t>Orijinal Görüntü MSE Değeri</a:t>
                      </a:r>
                      <a:endParaRPr lang="tr-TR" sz="1800" b="1">
                        <a:latin typeface="Arial" panose="020B0604020202020204" pitchFamily="34" charset="0"/>
                        <a:cs typeface="Arial" panose="020B0604020202020204" pitchFamily="34" charset="0"/>
                      </a:endParaRPr>
                    </a:p>
                  </a:txBody>
                  <a:tcPr marL="89535" marR="89535" marT="44768" marB="44768"/>
                </a:tc>
                <a:tc>
                  <a:txBody>
                    <a:bodyPr/>
                    <a:lstStyle/>
                    <a:p>
                      <a:pPr lvl="0" algn="ctr">
                        <a:buNone/>
                      </a:pPr>
                      <a:r>
                        <a:rPr lang="tr-TR" sz="1800" b="1" i="0" u="none" strike="noStrike" noProof="0">
                          <a:latin typeface="Arial" panose="020B0604020202020204" pitchFamily="34" charset="0"/>
                          <a:cs typeface="Arial" panose="020B0604020202020204" pitchFamily="34" charset="0"/>
                        </a:rPr>
                        <a:t>Yüksek Çözünürlüklü Görüntü RMSE Değeri</a:t>
                      </a:r>
                      <a:endParaRPr lang="tr-TR" sz="1800" b="1">
                        <a:latin typeface="Arial" panose="020B0604020202020204" pitchFamily="34" charset="0"/>
                        <a:cs typeface="Arial" panose="020B0604020202020204" pitchFamily="34" charset="0"/>
                      </a:endParaRPr>
                    </a:p>
                  </a:txBody>
                  <a:tcPr marL="89535" marR="89535" marT="44768" marB="44768"/>
                </a:tc>
                <a:tc>
                  <a:txBody>
                    <a:bodyPr/>
                    <a:lstStyle/>
                    <a:p>
                      <a:pPr algn="ctr"/>
                      <a:r>
                        <a:rPr lang="tr-TR" sz="1800">
                          <a:latin typeface="Arial" panose="020B0604020202020204" pitchFamily="34" charset="0"/>
                          <a:cs typeface="Arial" panose="020B0604020202020204" pitchFamily="34" charset="0"/>
                        </a:rPr>
                        <a:t>Yüksek Çözünürlüklü Görüntü MSE Değeri</a:t>
                      </a:r>
                    </a:p>
                  </a:txBody>
                  <a:tcPr marL="89535" marR="89535" marT="44768" marB="44768"/>
                </a:tc>
                <a:extLst>
                  <a:ext uri="{0D108BD9-81ED-4DB2-BD59-A6C34878D82A}">
                    <a16:rowId xmlns:a16="http://schemas.microsoft.com/office/drawing/2014/main" val="152568971"/>
                  </a:ext>
                </a:extLst>
              </a:tr>
              <a:tr h="674752">
                <a:tc>
                  <a:txBody>
                    <a:bodyPr/>
                    <a:lstStyle/>
                    <a:p>
                      <a:pPr lvl="0">
                        <a:buNone/>
                      </a:pPr>
                      <a:r>
                        <a:rPr lang="tr-TR" sz="1800">
                          <a:latin typeface="Arial" panose="020B0604020202020204" pitchFamily="34" charset="0"/>
                          <a:cs typeface="Arial" panose="020B0604020202020204" pitchFamily="34" charset="0"/>
                        </a:rPr>
                        <a:t>1. Koordinat noktası</a:t>
                      </a:r>
                    </a:p>
                  </a:txBody>
                  <a:tcPr marL="89535" marR="89535" marT="44768" marB="44768"/>
                </a:tc>
                <a:tc>
                  <a:txBody>
                    <a:bodyPr/>
                    <a:lstStyle/>
                    <a:p>
                      <a:r>
                        <a:rPr lang="tr-TR" sz="1800">
                          <a:latin typeface="Arial" panose="020B0604020202020204" pitchFamily="34" charset="0"/>
                          <a:cs typeface="Arial" panose="020B0604020202020204" pitchFamily="34" charset="0"/>
                        </a:rPr>
                        <a:t>35.35</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1250</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72.11</a:t>
                      </a:r>
                    </a:p>
                  </a:txBody>
                  <a:tcPr marL="89535" marR="89535" marT="44768" marB="44768"/>
                </a:tc>
                <a:tc>
                  <a:txBody>
                    <a:bodyPr/>
                    <a:lstStyle/>
                    <a:p>
                      <a:r>
                        <a:rPr lang="tr-TR" sz="1800">
                          <a:latin typeface="Arial" panose="020B0604020202020204" pitchFamily="34" charset="0"/>
                          <a:cs typeface="Arial" panose="020B0604020202020204" pitchFamily="34" charset="0"/>
                        </a:rPr>
                        <a:t>5200</a:t>
                      </a:r>
                    </a:p>
                  </a:txBody>
                  <a:tcPr marL="89535" marR="89535" marT="44768" marB="44768"/>
                </a:tc>
                <a:extLst>
                  <a:ext uri="{0D108BD9-81ED-4DB2-BD59-A6C34878D82A}">
                    <a16:rowId xmlns:a16="http://schemas.microsoft.com/office/drawing/2014/main" val="2468653557"/>
                  </a:ext>
                </a:extLst>
              </a:tr>
              <a:tr h="674752">
                <a:tc>
                  <a:txBody>
                    <a:bodyPr/>
                    <a:lstStyle/>
                    <a:p>
                      <a:pPr lvl="0">
                        <a:buNone/>
                      </a:pPr>
                      <a:r>
                        <a:rPr lang="tr-TR" sz="1800" b="0" i="0" u="none" strike="noStrike" noProof="0">
                          <a:latin typeface="Arial" panose="020B0604020202020204" pitchFamily="34" charset="0"/>
                          <a:cs typeface="Arial" panose="020B0604020202020204" pitchFamily="34" charset="0"/>
                        </a:rPr>
                        <a:t>2. Koordinat noktası</a:t>
                      </a:r>
                      <a:endParaRPr lang="tr-TR" sz="1800">
                        <a:latin typeface="Arial" panose="020B0604020202020204" pitchFamily="34" charset="0"/>
                        <a:cs typeface="Arial" panose="020B0604020202020204" pitchFamily="34" charset="0"/>
                      </a:endParaRPr>
                    </a:p>
                  </a:txBody>
                  <a:tcPr marL="89535" marR="89535" marT="44768" marB="44768"/>
                </a:tc>
                <a:tc>
                  <a:txBody>
                    <a:bodyPr/>
                    <a:lstStyle/>
                    <a:p>
                      <a:r>
                        <a:rPr lang="tr-TR" sz="1800">
                          <a:latin typeface="Arial" panose="020B0604020202020204" pitchFamily="34" charset="0"/>
                          <a:cs typeface="Arial" panose="020B0604020202020204" pitchFamily="34" charset="0"/>
                        </a:rPr>
                        <a:t>38.07</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1450</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79.05</a:t>
                      </a:r>
                    </a:p>
                  </a:txBody>
                  <a:tcPr marL="89535" marR="89535" marT="44768" marB="44768"/>
                </a:tc>
                <a:tc>
                  <a:txBody>
                    <a:bodyPr/>
                    <a:lstStyle/>
                    <a:p>
                      <a:r>
                        <a:rPr lang="tr-TR" sz="1800">
                          <a:latin typeface="Arial" panose="020B0604020202020204" pitchFamily="34" charset="0"/>
                          <a:cs typeface="Arial" panose="020B0604020202020204" pitchFamily="34" charset="0"/>
                        </a:rPr>
                        <a:t>6250</a:t>
                      </a:r>
                    </a:p>
                  </a:txBody>
                  <a:tcPr marL="89535" marR="89535" marT="44768" marB="44768"/>
                </a:tc>
                <a:extLst>
                  <a:ext uri="{0D108BD9-81ED-4DB2-BD59-A6C34878D82A}">
                    <a16:rowId xmlns:a16="http://schemas.microsoft.com/office/drawing/2014/main" val="3346508629"/>
                  </a:ext>
                </a:extLst>
              </a:tr>
              <a:tr h="674752">
                <a:tc>
                  <a:txBody>
                    <a:bodyPr/>
                    <a:lstStyle/>
                    <a:p>
                      <a:pPr lvl="0">
                        <a:buNone/>
                      </a:pPr>
                      <a:r>
                        <a:rPr lang="tr-TR" sz="1800" b="0" i="0" u="none" strike="noStrike" noProof="0">
                          <a:latin typeface="Arial" panose="020B0604020202020204" pitchFamily="34" charset="0"/>
                          <a:cs typeface="Arial" panose="020B0604020202020204" pitchFamily="34" charset="0"/>
                        </a:rPr>
                        <a:t>3. Koordinat noktası</a:t>
                      </a:r>
                      <a:endParaRPr lang="tr-TR" sz="1800">
                        <a:latin typeface="Arial" panose="020B0604020202020204" pitchFamily="34" charset="0"/>
                        <a:cs typeface="Arial" panose="020B0604020202020204" pitchFamily="34" charset="0"/>
                      </a:endParaRPr>
                    </a:p>
                  </a:txBody>
                  <a:tcPr marL="89535" marR="89535" marT="44768" marB="44768"/>
                </a:tc>
                <a:tc>
                  <a:txBody>
                    <a:bodyPr/>
                    <a:lstStyle/>
                    <a:p>
                      <a:r>
                        <a:rPr lang="tr-TR" sz="1800">
                          <a:latin typeface="Arial" panose="020B0604020202020204" pitchFamily="34" charset="0"/>
                          <a:cs typeface="Arial" panose="020B0604020202020204" pitchFamily="34" charset="0"/>
                        </a:rPr>
                        <a:t>39.52</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1562.5</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78.10</a:t>
                      </a:r>
                    </a:p>
                  </a:txBody>
                  <a:tcPr marL="89535" marR="89535" marT="44768" marB="44768"/>
                </a:tc>
                <a:tc>
                  <a:txBody>
                    <a:bodyPr/>
                    <a:lstStyle/>
                    <a:p>
                      <a:r>
                        <a:rPr lang="tr-TR" sz="1800">
                          <a:latin typeface="Arial" panose="020B0604020202020204" pitchFamily="34" charset="0"/>
                          <a:cs typeface="Arial" panose="020B0604020202020204" pitchFamily="34" charset="0"/>
                        </a:rPr>
                        <a:t>6100</a:t>
                      </a:r>
                    </a:p>
                  </a:txBody>
                  <a:tcPr marL="89535" marR="89535" marT="44768" marB="44768"/>
                </a:tc>
                <a:extLst>
                  <a:ext uri="{0D108BD9-81ED-4DB2-BD59-A6C34878D82A}">
                    <a16:rowId xmlns:a16="http://schemas.microsoft.com/office/drawing/2014/main" val="3106605426"/>
                  </a:ext>
                </a:extLst>
              </a:tr>
              <a:tr h="674752">
                <a:tc>
                  <a:txBody>
                    <a:bodyPr/>
                    <a:lstStyle/>
                    <a:p>
                      <a:pPr lvl="0">
                        <a:buNone/>
                      </a:pPr>
                      <a:r>
                        <a:rPr lang="tr-TR" sz="1800" b="0" i="0" u="none" strike="noStrike" noProof="0">
                          <a:latin typeface="Arial" panose="020B0604020202020204" pitchFamily="34" charset="0"/>
                          <a:cs typeface="Arial" panose="020B0604020202020204" pitchFamily="34" charset="0"/>
                        </a:rPr>
                        <a:t>4. Koordinat noktası</a:t>
                      </a:r>
                      <a:endParaRPr lang="tr-TR" sz="1800">
                        <a:latin typeface="Arial" panose="020B0604020202020204" pitchFamily="34" charset="0"/>
                        <a:cs typeface="Arial" panose="020B0604020202020204" pitchFamily="34" charset="0"/>
                      </a:endParaRPr>
                    </a:p>
                  </a:txBody>
                  <a:tcPr marL="89535" marR="89535" marT="44768" marB="44768"/>
                </a:tc>
                <a:tc>
                  <a:txBody>
                    <a:bodyPr/>
                    <a:lstStyle/>
                    <a:p>
                      <a:r>
                        <a:rPr lang="tr-TR" sz="1800">
                          <a:latin typeface="Arial" panose="020B0604020202020204" pitchFamily="34" charset="0"/>
                          <a:cs typeface="Arial" panose="020B0604020202020204" pitchFamily="34" charset="0"/>
                        </a:rPr>
                        <a:t>35.53</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1262.5</a:t>
                      </a:r>
                    </a:p>
                  </a:txBody>
                  <a:tcPr marL="89535" marR="89535" marT="44768" marB="44768"/>
                </a:tc>
                <a:tc>
                  <a:txBody>
                    <a:bodyPr/>
                    <a:lstStyle/>
                    <a:p>
                      <a:pPr lvl="0">
                        <a:buNone/>
                      </a:pPr>
                      <a:r>
                        <a:rPr lang="tr-TR" sz="1800">
                          <a:latin typeface="Arial" panose="020B0604020202020204" pitchFamily="34" charset="0"/>
                          <a:cs typeface="Arial" panose="020B0604020202020204" pitchFamily="34" charset="0"/>
                        </a:rPr>
                        <a:t>71.06</a:t>
                      </a:r>
                    </a:p>
                  </a:txBody>
                  <a:tcPr marL="89535" marR="89535" marT="44768" marB="44768"/>
                </a:tc>
                <a:tc>
                  <a:txBody>
                    <a:bodyPr/>
                    <a:lstStyle/>
                    <a:p>
                      <a:r>
                        <a:rPr lang="tr-TR" sz="1800">
                          <a:latin typeface="Arial" panose="020B0604020202020204" pitchFamily="34" charset="0"/>
                          <a:cs typeface="Arial" panose="020B0604020202020204" pitchFamily="34" charset="0"/>
                        </a:rPr>
                        <a:t>5050</a:t>
                      </a:r>
                    </a:p>
                  </a:txBody>
                  <a:tcPr marL="89535" marR="89535" marT="44768" marB="44768"/>
                </a:tc>
                <a:extLst>
                  <a:ext uri="{0D108BD9-81ED-4DB2-BD59-A6C34878D82A}">
                    <a16:rowId xmlns:a16="http://schemas.microsoft.com/office/drawing/2014/main" val="911533794"/>
                  </a:ext>
                </a:extLst>
              </a:tr>
            </a:tbl>
          </a:graphicData>
        </a:graphic>
      </p:graphicFrame>
    </p:spTree>
    <p:extLst>
      <p:ext uri="{BB962C8B-B14F-4D97-AF65-F5344CB8AC3E}">
        <p14:creationId xmlns:p14="http://schemas.microsoft.com/office/powerpoint/2010/main" val="2930944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EC10FA5-B7D7-4DF6-94C7-0040BB3AECD2}"/>
              </a:ext>
            </a:extLst>
          </p:cNvPr>
          <p:cNvSpPr>
            <a:spLocks noGrp="1"/>
          </p:cNvSpPr>
          <p:nvPr>
            <p:ph type="title"/>
          </p:nvPr>
        </p:nvSpPr>
        <p:spPr>
          <a:xfrm>
            <a:off x="838200" y="365125"/>
            <a:ext cx="5558489" cy="1325563"/>
          </a:xfrm>
        </p:spPr>
        <p:txBody>
          <a:bodyPr>
            <a:normAutofit/>
          </a:bodyPr>
          <a:lstStyle/>
          <a:p>
            <a:pPr algn="ctr"/>
            <a:r>
              <a:rPr lang="tr-TR" dirty="0">
                <a:latin typeface="Arial" panose="020B0604020202020204" pitchFamily="34" charset="0"/>
                <a:cs typeface="Arial" panose="020B0604020202020204" pitchFamily="34" charset="0"/>
              </a:rPr>
              <a:t>Tartışma</a:t>
            </a:r>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1C08A7CC-2B78-4B2B-85A3-B3C612115EAA}"/>
              </a:ext>
            </a:extLst>
          </p:cNvPr>
          <p:cNvSpPr>
            <a:spLocks noGrp="1"/>
          </p:cNvSpPr>
          <p:nvPr>
            <p:ph idx="1"/>
          </p:nvPr>
        </p:nvSpPr>
        <p:spPr>
          <a:xfrm>
            <a:off x="838200" y="1825625"/>
            <a:ext cx="5558489" cy="4351338"/>
          </a:xfrm>
        </p:spPr>
        <p:txBody>
          <a:bodyPr vert="horz" lIns="91440" tIns="45720" rIns="91440" bIns="45720" rtlCol="0">
            <a:normAutofit/>
          </a:bodyPr>
          <a:lstStyle/>
          <a:p>
            <a:r>
              <a:rPr lang="tr-TR" sz="2400">
                <a:latin typeface="Arial" panose="020B0604020202020204" pitchFamily="34" charset="0"/>
                <a:cs typeface="Arial" panose="020B0604020202020204" pitchFamily="34" charset="0"/>
              </a:rPr>
              <a:t>Çakıştırılmış görüntüden ve referans görüntülerden MSE ve RMSE hatalarını hesapladık.</a:t>
            </a:r>
          </a:p>
          <a:p>
            <a:r>
              <a:rPr lang="tr-TR" sz="2400">
                <a:latin typeface="Arial" panose="020B0604020202020204" pitchFamily="34" charset="0"/>
                <a:cs typeface="Arial" panose="020B0604020202020204" pitchFamily="34" charset="0"/>
              </a:rPr>
              <a:t>Süper çözünürlük uygulayarak çakıştırdığımız görüntülerde hatalar iki katına çıktı bunun nedeni çözünürlüklerin iki katına çıkmış olmasıydı.</a:t>
            </a:r>
          </a:p>
          <a:p>
            <a:r>
              <a:rPr lang="tr-TR" sz="2400">
                <a:latin typeface="Arial" panose="020B0604020202020204" pitchFamily="34" charset="0"/>
                <a:cs typeface="Arial" panose="020B0604020202020204" pitchFamily="34" charset="0"/>
              </a:rPr>
              <a:t>Hatalarda artış veya azalış gözlemlemedik.</a:t>
            </a:r>
          </a:p>
          <a:p>
            <a:endParaRPr lang="tr-TR">
              <a:cs typeface="Calibri"/>
            </a:endParaRPr>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4"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6"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D536CE67-98E6-4F06-942C-3E7FFA9EAB82}"/>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17</a:t>
            </a:fld>
            <a:endParaRPr lang="tr-TR"/>
          </a:p>
        </p:txBody>
      </p:sp>
      <p:sp>
        <p:nvSpPr>
          <p:cNvPr id="18"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9501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2">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CB6C1EC-46E4-4C73-A667-E69FE84356B9}"/>
              </a:ext>
            </a:extLst>
          </p:cNvPr>
          <p:cNvSpPr>
            <a:spLocks noGrp="1"/>
          </p:cNvSpPr>
          <p:nvPr>
            <p:ph type="title"/>
          </p:nvPr>
        </p:nvSpPr>
        <p:spPr>
          <a:xfrm>
            <a:off x="838200" y="365125"/>
            <a:ext cx="5558489" cy="1325563"/>
          </a:xfrm>
        </p:spPr>
        <p:txBody>
          <a:bodyPr>
            <a:normAutofit/>
          </a:bodyPr>
          <a:lstStyle/>
          <a:p>
            <a:pPr algn="ctr"/>
            <a:r>
              <a:rPr lang="tr-TR" b="1">
                <a:latin typeface="Arial" panose="020B0604020202020204" pitchFamily="34" charset="0"/>
                <a:cs typeface="Arial" panose="020B0604020202020204" pitchFamily="34" charset="0"/>
              </a:rPr>
              <a:t>Referanslar</a:t>
            </a:r>
          </a:p>
        </p:txBody>
      </p:sp>
      <p:sp>
        <p:nvSpPr>
          <p:cNvPr id="12" name="Freeform: Shape 14">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9DDA457D-2BA9-4D41-916B-8B080EDBF945}"/>
              </a:ext>
            </a:extLst>
          </p:cNvPr>
          <p:cNvSpPr>
            <a:spLocks noGrp="1"/>
          </p:cNvSpPr>
          <p:nvPr>
            <p:ph idx="1"/>
          </p:nvPr>
        </p:nvSpPr>
        <p:spPr>
          <a:xfrm>
            <a:off x="708961" y="1261236"/>
            <a:ext cx="5558489" cy="5596763"/>
          </a:xfrm>
        </p:spPr>
        <p:txBody>
          <a:bodyPr>
            <a:noAutofit/>
          </a:bodyPr>
          <a:lstStyle/>
          <a:p>
            <a:r>
              <a:rPr lang="en-US" sz="1300" dirty="0">
                <a:latin typeface="Arial" panose="020B0604020202020204" pitchFamily="34" charset="0"/>
                <a:cs typeface="Arial" panose="020B0604020202020204" pitchFamily="34" charset="0"/>
              </a:rPr>
              <a:t>[1]	Ma, J., Jiang, J., Zhou, H., Zhao, J., &amp; Guo, X. (2018). Guided locality preserving feature matching for remote sensing image registration. IEEE transactions on geoscience and remote sensing, 56(8), 4435-4447.</a:t>
            </a:r>
            <a:endParaRPr lang="tr-TR" sz="1300" dirty="0">
              <a:latin typeface="Arial" panose="020B0604020202020204" pitchFamily="34" charset="0"/>
              <a:cs typeface="Arial" panose="020B0604020202020204" pitchFamily="34" charset="0"/>
            </a:endParaRPr>
          </a:p>
          <a:p>
            <a:r>
              <a:rPr lang="tr-TR" sz="1300" dirty="0">
                <a:latin typeface="Arial" panose="020B0604020202020204" pitchFamily="34" charset="0"/>
                <a:cs typeface="Arial" panose="020B0604020202020204" pitchFamily="34" charset="0"/>
              </a:rPr>
              <a:t>[2]	</a:t>
            </a:r>
            <a:r>
              <a:rPr lang="tr-TR" sz="1300" dirty="0" err="1">
                <a:latin typeface="Arial" panose="020B0604020202020204" pitchFamily="34" charset="0"/>
                <a:cs typeface="Arial" panose="020B0604020202020204" pitchFamily="34" charset="0"/>
              </a:rPr>
              <a:t>Lowe</a:t>
            </a:r>
            <a:r>
              <a:rPr lang="tr-TR" sz="1300" dirty="0">
                <a:latin typeface="Arial" panose="020B0604020202020204" pitchFamily="34" charset="0"/>
                <a:cs typeface="Arial" panose="020B0604020202020204" pitchFamily="34" charset="0"/>
              </a:rPr>
              <a:t>, D. G. (2004). </a:t>
            </a:r>
            <a:r>
              <a:rPr lang="tr-TR" sz="1300" dirty="0" err="1">
                <a:latin typeface="Arial" panose="020B0604020202020204" pitchFamily="34" charset="0"/>
                <a:cs typeface="Arial" panose="020B0604020202020204" pitchFamily="34" charset="0"/>
              </a:rPr>
              <a:t>Distinctive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image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features</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from</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scale-invariant</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keypoints</a:t>
            </a:r>
            <a:r>
              <a:rPr lang="tr-TR" sz="1300" dirty="0">
                <a:latin typeface="Arial" panose="020B0604020202020204" pitchFamily="34" charset="0"/>
                <a:cs typeface="Arial" panose="020B0604020202020204" pitchFamily="34" charset="0"/>
              </a:rPr>
              <a:t>. International </a:t>
            </a:r>
            <a:r>
              <a:rPr lang="tr-TR" sz="1300" dirty="0" err="1">
                <a:latin typeface="Arial" panose="020B0604020202020204" pitchFamily="34" charset="0"/>
                <a:cs typeface="Arial" panose="020B0604020202020204" pitchFamily="34" charset="0"/>
              </a:rPr>
              <a:t>journal</a:t>
            </a:r>
            <a:r>
              <a:rPr lang="tr-TR" sz="1300" dirty="0">
                <a:latin typeface="Arial" panose="020B0604020202020204" pitchFamily="34" charset="0"/>
                <a:cs typeface="Arial" panose="020B0604020202020204" pitchFamily="34" charset="0"/>
              </a:rPr>
              <a:t> of </a:t>
            </a:r>
            <a:r>
              <a:rPr lang="tr-TR" sz="1300" dirty="0" err="1">
                <a:latin typeface="Arial" panose="020B0604020202020204" pitchFamily="34" charset="0"/>
                <a:cs typeface="Arial" panose="020B0604020202020204" pitchFamily="34" charset="0"/>
              </a:rPr>
              <a:t>computer</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vision</a:t>
            </a:r>
            <a:r>
              <a:rPr lang="tr-TR" sz="1300" dirty="0">
                <a:latin typeface="Arial" panose="020B0604020202020204" pitchFamily="34" charset="0"/>
                <a:cs typeface="Arial" panose="020B0604020202020204" pitchFamily="34" charset="0"/>
              </a:rPr>
              <a:t>, 60(2), 91-110.</a:t>
            </a:r>
          </a:p>
          <a:p>
            <a:r>
              <a:rPr lang="tr-TR" sz="1300" dirty="0">
                <a:latin typeface="Arial" panose="020B0604020202020204" pitchFamily="34" charset="0"/>
                <a:cs typeface="Arial" panose="020B0604020202020204" pitchFamily="34" charset="0"/>
              </a:rPr>
              <a:t>[3]	</a:t>
            </a:r>
            <a:r>
              <a:rPr lang="tr-TR" sz="1300" dirty="0" err="1">
                <a:latin typeface="Arial" panose="020B0604020202020204" pitchFamily="34" charset="0"/>
                <a:cs typeface="Arial" panose="020B0604020202020204" pitchFamily="34" charset="0"/>
              </a:rPr>
              <a:t>Li</a:t>
            </a:r>
            <a:r>
              <a:rPr lang="tr-TR" sz="1300" dirty="0">
                <a:latin typeface="Arial" panose="020B0604020202020204" pitchFamily="34" charset="0"/>
                <a:cs typeface="Arial" panose="020B0604020202020204" pitchFamily="34" charset="0"/>
              </a:rPr>
              <a:t>, Q., </a:t>
            </a:r>
            <a:r>
              <a:rPr lang="tr-TR" sz="1300" dirty="0" err="1">
                <a:latin typeface="Arial" panose="020B0604020202020204" pitchFamily="34" charset="0"/>
                <a:cs typeface="Arial" panose="020B0604020202020204" pitchFamily="34" charset="0"/>
              </a:rPr>
              <a:t>Wang</a:t>
            </a:r>
            <a:r>
              <a:rPr lang="tr-TR" sz="1300" dirty="0">
                <a:latin typeface="Arial" panose="020B0604020202020204" pitchFamily="34" charset="0"/>
                <a:cs typeface="Arial" panose="020B0604020202020204" pitchFamily="34" charset="0"/>
              </a:rPr>
              <a:t>, G., </a:t>
            </a:r>
            <a:r>
              <a:rPr lang="tr-TR" sz="1300" dirty="0" err="1">
                <a:latin typeface="Arial" panose="020B0604020202020204" pitchFamily="34" charset="0"/>
                <a:cs typeface="Arial" panose="020B0604020202020204" pitchFamily="34" charset="0"/>
              </a:rPr>
              <a:t>Liu</a:t>
            </a:r>
            <a:r>
              <a:rPr lang="tr-TR" sz="1300" dirty="0">
                <a:latin typeface="Arial" panose="020B0604020202020204" pitchFamily="34" charset="0"/>
                <a:cs typeface="Arial" panose="020B0604020202020204" pitchFamily="34" charset="0"/>
              </a:rPr>
              <a:t>, J., &amp; </a:t>
            </a:r>
            <a:r>
              <a:rPr lang="tr-TR" sz="1300" dirty="0" err="1">
                <a:latin typeface="Arial" panose="020B0604020202020204" pitchFamily="34" charset="0"/>
                <a:cs typeface="Arial" panose="020B0604020202020204" pitchFamily="34" charset="0"/>
              </a:rPr>
              <a:t>Chen</a:t>
            </a:r>
            <a:r>
              <a:rPr lang="tr-TR" sz="1300" dirty="0">
                <a:latin typeface="Arial" panose="020B0604020202020204" pitchFamily="34" charset="0"/>
                <a:cs typeface="Arial" panose="020B0604020202020204" pitchFamily="34" charset="0"/>
              </a:rPr>
              <a:t>, S. (2009). </a:t>
            </a:r>
            <a:r>
              <a:rPr lang="tr-TR" sz="1300" dirty="0" err="1">
                <a:latin typeface="Arial" panose="020B0604020202020204" pitchFamily="34" charset="0"/>
                <a:cs typeface="Arial" panose="020B0604020202020204" pitchFamily="34" charset="0"/>
              </a:rPr>
              <a:t>Robust</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scale-invariant</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feature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matching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for</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remote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sensing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image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registration</a:t>
            </a:r>
            <a:r>
              <a:rPr lang="tr-TR" sz="1300" dirty="0">
                <a:latin typeface="Arial" panose="020B0604020202020204" pitchFamily="34" charset="0"/>
                <a:cs typeface="Arial" panose="020B0604020202020204" pitchFamily="34" charset="0"/>
              </a:rPr>
              <a:t>. IEEE </a:t>
            </a:r>
            <a:r>
              <a:rPr lang="tr-TR" sz="1300" dirty="0" err="1">
                <a:latin typeface="Arial" panose="020B0604020202020204" pitchFamily="34" charset="0"/>
                <a:cs typeface="Arial" panose="020B0604020202020204" pitchFamily="34" charset="0"/>
              </a:rPr>
              <a:t>Geoscience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and</a:t>
            </a:r>
            <a:r>
              <a:rPr lang="tr-TR" sz="1300" dirty="0">
                <a:latin typeface="Arial" panose="020B0604020202020204" pitchFamily="34" charset="0"/>
                <a:cs typeface="Arial" panose="020B0604020202020204" pitchFamily="34" charset="0"/>
              </a:rPr>
              <a:t> Remote </a:t>
            </a:r>
            <a:r>
              <a:rPr lang="tr-TR" sz="1300" dirty="0" err="1">
                <a:latin typeface="Arial" panose="020B0604020202020204" pitchFamily="34" charset="0"/>
                <a:cs typeface="Arial" panose="020B0604020202020204" pitchFamily="34" charset="0"/>
              </a:rPr>
              <a:t>Sensing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Letters</a:t>
            </a:r>
            <a:r>
              <a:rPr lang="tr-TR" sz="1300" dirty="0">
                <a:latin typeface="Arial" panose="020B0604020202020204" pitchFamily="34" charset="0"/>
                <a:cs typeface="Arial" panose="020B0604020202020204" pitchFamily="34" charset="0"/>
              </a:rPr>
              <a:t>, 6(2), 287-291.</a:t>
            </a:r>
          </a:p>
          <a:p>
            <a:r>
              <a:rPr lang="tr-TR" sz="1300" dirty="0">
                <a:latin typeface="Arial" panose="020B0604020202020204" pitchFamily="34" charset="0"/>
                <a:cs typeface="Arial" panose="020B0604020202020204" pitchFamily="34" charset="0"/>
              </a:rPr>
              <a:t>[4]	</a:t>
            </a:r>
            <a:r>
              <a:rPr lang="tr-TR" sz="1300" dirty="0" err="1">
                <a:latin typeface="Arial" panose="020B0604020202020204" pitchFamily="34" charset="0"/>
                <a:cs typeface="Arial" panose="020B0604020202020204" pitchFamily="34" charset="0"/>
              </a:rPr>
              <a:t>Zhao</a:t>
            </a:r>
            <a:r>
              <a:rPr lang="tr-TR" sz="1300" dirty="0">
                <a:latin typeface="Arial" panose="020B0604020202020204" pitchFamily="34" charset="0"/>
                <a:cs typeface="Arial" panose="020B0604020202020204" pitchFamily="34" charset="0"/>
              </a:rPr>
              <a:t>, M., An, B., </a:t>
            </a:r>
            <a:r>
              <a:rPr lang="tr-TR" sz="1300" dirty="0" err="1">
                <a:latin typeface="Arial" panose="020B0604020202020204" pitchFamily="34" charset="0"/>
                <a:cs typeface="Arial" panose="020B0604020202020204" pitchFamily="34" charset="0"/>
              </a:rPr>
              <a:t>Wu</a:t>
            </a:r>
            <a:r>
              <a:rPr lang="tr-TR" sz="1300" dirty="0">
                <a:latin typeface="Arial" panose="020B0604020202020204" pitchFamily="34" charset="0"/>
                <a:cs typeface="Arial" panose="020B0604020202020204" pitchFamily="34" charset="0"/>
              </a:rPr>
              <a:t>, Y., </a:t>
            </a:r>
            <a:r>
              <a:rPr lang="tr-TR" sz="1300" dirty="0" err="1">
                <a:latin typeface="Arial" panose="020B0604020202020204" pitchFamily="34" charset="0"/>
                <a:cs typeface="Arial" panose="020B0604020202020204" pitchFamily="34" charset="0"/>
              </a:rPr>
              <a:t>Chen</a:t>
            </a:r>
            <a:r>
              <a:rPr lang="tr-TR" sz="1300" dirty="0">
                <a:latin typeface="Arial" panose="020B0604020202020204" pitchFamily="34" charset="0"/>
                <a:cs typeface="Arial" panose="020B0604020202020204" pitchFamily="34" charset="0"/>
              </a:rPr>
              <a:t>, B., &amp; Sun, S. (2014). A </a:t>
            </a:r>
            <a:r>
              <a:rPr lang="tr-TR" sz="1300" dirty="0" err="1">
                <a:latin typeface="Arial" panose="020B0604020202020204" pitchFamily="34" charset="0"/>
                <a:cs typeface="Arial" panose="020B0604020202020204" pitchFamily="34" charset="0"/>
              </a:rPr>
              <a:t>robust</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delaunay</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triangulation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matching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for</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multispectral</a:t>
            </a:r>
            <a:r>
              <a:rPr lang="tr-TR" sz="1300" dirty="0">
                <a:latin typeface="Arial" panose="020B0604020202020204" pitchFamily="34" charset="0"/>
                <a:cs typeface="Arial" panose="020B0604020202020204" pitchFamily="34" charset="0"/>
              </a:rPr>
              <a:t>/</a:t>
            </a:r>
            <a:r>
              <a:rPr lang="tr-TR" sz="1300" dirty="0" err="1">
                <a:latin typeface="Arial" panose="020B0604020202020204" pitchFamily="34" charset="0"/>
                <a:cs typeface="Arial" panose="020B0604020202020204" pitchFamily="34" charset="0"/>
              </a:rPr>
              <a:t>multidate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remote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sensing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image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registration</a:t>
            </a:r>
            <a:r>
              <a:rPr lang="tr-TR" sz="1300" dirty="0">
                <a:latin typeface="Arial" panose="020B0604020202020204" pitchFamily="34" charset="0"/>
                <a:cs typeface="Arial" panose="020B0604020202020204" pitchFamily="34" charset="0"/>
              </a:rPr>
              <a:t>. IEEE </a:t>
            </a:r>
            <a:r>
              <a:rPr lang="tr-TR" sz="1300" dirty="0" err="1">
                <a:latin typeface="Arial" panose="020B0604020202020204" pitchFamily="34" charset="0"/>
                <a:cs typeface="Arial" panose="020B0604020202020204" pitchFamily="34" charset="0"/>
              </a:rPr>
              <a:t>Geoscience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and</a:t>
            </a:r>
            <a:r>
              <a:rPr lang="tr-TR" sz="1300" dirty="0">
                <a:latin typeface="Arial" panose="020B0604020202020204" pitchFamily="34" charset="0"/>
                <a:cs typeface="Arial" panose="020B0604020202020204" pitchFamily="34" charset="0"/>
              </a:rPr>
              <a:t> Remote </a:t>
            </a:r>
            <a:r>
              <a:rPr lang="tr-TR" sz="1300" dirty="0" err="1">
                <a:latin typeface="Arial" panose="020B0604020202020204" pitchFamily="34" charset="0"/>
                <a:cs typeface="Arial" panose="020B0604020202020204" pitchFamily="34" charset="0"/>
              </a:rPr>
              <a:t>Sensing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Letters</a:t>
            </a:r>
            <a:r>
              <a:rPr lang="tr-TR" sz="1300" dirty="0">
                <a:latin typeface="Arial" panose="020B0604020202020204" pitchFamily="34" charset="0"/>
                <a:cs typeface="Arial" panose="020B0604020202020204" pitchFamily="34" charset="0"/>
              </a:rPr>
              <a:t>, 12(4), 711-715.</a:t>
            </a:r>
          </a:p>
          <a:p>
            <a:r>
              <a:rPr lang="tr-TR" sz="1300" dirty="0">
                <a:latin typeface="Arial" panose="020B0604020202020204" pitchFamily="34" charset="0"/>
                <a:cs typeface="Arial" panose="020B0604020202020204" pitchFamily="34" charset="0"/>
              </a:rPr>
              <a:t>[5]	</a:t>
            </a:r>
            <a:r>
              <a:rPr lang="tr-TR" sz="1300" dirty="0" err="1">
                <a:latin typeface="Arial" panose="020B0604020202020204" pitchFamily="34" charset="0"/>
                <a:cs typeface="Arial" panose="020B0604020202020204" pitchFamily="34" charset="0"/>
              </a:rPr>
              <a:t>Rocco</a:t>
            </a:r>
            <a:r>
              <a:rPr lang="tr-TR" sz="1300" dirty="0">
                <a:latin typeface="Arial" panose="020B0604020202020204" pitchFamily="34" charset="0"/>
                <a:cs typeface="Arial" panose="020B0604020202020204" pitchFamily="34" charset="0"/>
              </a:rPr>
              <a:t>, I., </a:t>
            </a:r>
            <a:r>
              <a:rPr lang="tr-TR" sz="1300" dirty="0" err="1">
                <a:latin typeface="Arial" panose="020B0604020202020204" pitchFamily="34" charset="0"/>
                <a:cs typeface="Arial" panose="020B0604020202020204" pitchFamily="34" charset="0"/>
              </a:rPr>
              <a:t>Arandjelovic</a:t>
            </a:r>
            <a:r>
              <a:rPr lang="tr-TR" sz="1300" dirty="0">
                <a:latin typeface="Arial" panose="020B0604020202020204" pitchFamily="34" charset="0"/>
                <a:cs typeface="Arial" panose="020B0604020202020204" pitchFamily="34" charset="0"/>
              </a:rPr>
              <a:t>, R., &amp; </a:t>
            </a:r>
            <a:r>
              <a:rPr lang="tr-TR" sz="1300" dirty="0" err="1">
                <a:latin typeface="Arial" panose="020B0604020202020204" pitchFamily="34" charset="0"/>
                <a:cs typeface="Arial" panose="020B0604020202020204" pitchFamily="34" charset="0"/>
              </a:rPr>
              <a:t>Sivic</a:t>
            </a:r>
            <a:r>
              <a:rPr lang="tr-TR" sz="1300" dirty="0">
                <a:latin typeface="Arial" panose="020B0604020202020204" pitchFamily="34" charset="0"/>
                <a:cs typeface="Arial" panose="020B0604020202020204" pitchFamily="34" charset="0"/>
              </a:rPr>
              <a:t>, J. (2017). </a:t>
            </a:r>
            <a:r>
              <a:rPr lang="tr-TR" sz="1300" dirty="0" err="1">
                <a:latin typeface="Arial" panose="020B0604020202020204" pitchFamily="34" charset="0"/>
                <a:cs typeface="Arial" panose="020B0604020202020204" pitchFamily="34" charset="0"/>
              </a:rPr>
              <a:t>Convolutional</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neural</a:t>
            </a:r>
            <a:r>
              <a:rPr lang="tr-TR" sz="1300" dirty="0">
                <a:latin typeface="Arial" panose="020B0604020202020204" pitchFamily="34" charset="0"/>
                <a:cs typeface="Arial" panose="020B0604020202020204" pitchFamily="34" charset="0"/>
              </a:rPr>
              <a:t> network </a:t>
            </a:r>
            <a:r>
              <a:rPr lang="tr-TR" sz="1300" dirty="0" err="1">
                <a:latin typeface="Arial" panose="020B0604020202020204" pitchFamily="34" charset="0"/>
                <a:cs typeface="Arial" panose="020B0604020202020204" pitchFamily="34" charset="0"/>
              </a:rPr>
              <a:t>architecture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for</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geometric</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matching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Proceedings</a:t>
            </a:r>
            <a:r>
              <a:rPr lang="tr-TR" sz="1300" dirty="0">
                <a:latin typeface="Arial" panose="020B0604020202020204" pitchFamily="34" charset="0"/>
                <a:cs typeface="Arial" panose="020B0604020202020204" pitchFamily="34" charset="0"/>
              </a:rPr>
              <a:t> of </a:t>
            </a:r>
            <a:r>
              <a:rPr lang="tr-TR" sz="1300" dirty="0" err="1">
                <a:latin typeface="Arial" panose="020B0604020202020204" pitchFamily="34" charset="0"/>
                <a:cs typeface="Arial" panose="020B0604020202020204" pitchFamily="34" charset="0"/>
              </a:rPr>
              <a:t>the</a:t>
            </a:r>
            <a:r>
              <a:rPr lang="tr-TR" sz="1300" dirty="0">
                <a:latin typeface="Arial" panose="020B0604020202020204" pitchFamily="34" charset="0"/>
                <a:cs typeface="Arial" panose="020B0604020202020204" pitchFamily="34" charset="0"/>
              </a:rPr>
              <a:t> IEEE </a:t>
            </a:r>
            <a:r>
              <a:rPr lang="tr-TR" sz="1300" dirty="0" err="1">
                <a:latin typeface="Arial" panose="020B0604020202020204" pitchFamily="34" charset="0"/>
                <a:cs typeface="Arial" panose="020B0604020202020204" pitchFamily="34" charset="0"/>
              </a:rPr>
              <a:t>conference</a:t>
            </a:r>
            <a:r>
              <a:rPr lang="tr-TR" sz="1300" dirty="0">
                <a:latin typeface="Arial" panose="020B0604020202020204" pitchFamily="34" charset="0"/>
                <a:cs typeface="Arial" panose="020B0604020202020204" pitchFamily="34" charset="0"/>
              </a:rPr>
              <a:t> on </a:t>
            </a:r>
            <a:r>
              <a:rPr lang="tr-TR" sz="1300" dirty="0" err="1">
                <a:latin typeface="Arial" panose="020B0604020202020204" pitchFamily="34" charset="0"/>
                <a:cs typeface="Arial" panose="020B0604020202020204" pitchFamily="34" charset="0"/>
              </a:rPr>
              <a:t>computer</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vision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and</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pattern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recognition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pp</a:t>
            </a:r>
            <a:r>
              <a:rPr lang="tr-TR" sz="1300" dirty="0">
                <a:latin typeface="Arial" panose="020B0604020202020204" pitchFamily="34" charset="0"/>
                <a:cs typeface="Arial" panose="020B0604020202020204" pitchFamily="34" charset="0"/>
              </a:rPr>
              <a:t>. 6148-6157).</a:t>
            </a:r>
          </a:p>
          <a:p>
            <a:r>
              <a:rPr lang="tr-TR" sz="1300" dirty="0">
                <a:latin typeface="Arial" panose="020B0604020202020204" pitchFamily="34" charset="0"/>
                <a:cs typeface="Arial" panose="020B0604020202020204" pitchFamily="34" charset="0"/>
              </a:rPr>
              <a:t>[6]	</a:t>
            </a:r>
            <a:r>
              <a:rPr lang="tr-TR" sz="1300" dirty="0" err="1">
                <a:latin typeface="Arial" panose="020B0604020202020204" pitchFamily="34" charset="0"/>
                <a:cs typeface="Arial" panose="020B0604020202020204" pitchFamily="34" charset="0"/>
              </a:rPr>
              <a:t>Yang</a:t>
            </a:r>
            <a:r>
              <a:rPr lang="tr-TR" sz="1300" dirty="0">
                <a:latin typeface="Arial" panose="020B0604020202020204" pitchFamily="34" charset="0"/>
                <a:cs typeface="Arial" panose="020B0604020202020204" pitchFamily="34" charset="0"/>
              </a:rPr>
              <a:t>, Z., Dan, T., &amp; </a:t>
            </a:r>
            <a:r>
              <a:rPr lang="tr-TR" sz="1300" dirty="0" err="1">
                <a:latin typeface="Arial" panose="020B0604020202020204" pitchFamily="34" charset="0"/>
                <a:cs typeface="Arial" panose="020B0604020202020204" pitchFamily="34" charset="0"/>
              </a:rPr>
              <a:t>Yang</a:t>
            </a:r>
            <a:r>
              <a:rPr lang="tr-TR" sz="1300" dirty="0">
                <a:latin typeface="Arial" panose="020B0604020202020204" pitchFamily="34" charset="0"/>
                <a:cs typeface="Arial" panose="020B0604020202020204" pitchFamily="34" charset="0"/>
              </a:rPr>
              <a:t>, Y. (2018). Multi-</a:t>
            </a:r>
            <a:r>
              <a:rPr lang="tr-TR" sz="1300" dirty="0" err="1">
                <a:latin typeface="Arial" panose="020B0604020202020204" pitchFamily="34" charset="0"/>
                <a:cs typeface="Arial" panose="020B0604020202020204" pitchFamily="34" charset="0"/>
              </a:rPr>
              <a:t>temporal</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remote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sensing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image</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registration</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using</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deep</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convolutional</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features</a:t>
            </a:r>
            <a:r>
              <a:rPr lang="tr-TR" sz="1300" dirty="0">
                <a:latin typeface="Arial" panose="020B0604020202020204" pitchFamily="34" charset="0"/>
                <a:cs typeface="Arial" panose="020B0604020202020204" pitchFamily="34" charset="0"/>
              </a:rPr>
              <a:t>. </a:t>
            </a:r>
            <a:r>
              <a:rPr lang="tr-TR" sz="1300" dirty="0" err="1">
                <a:latin typeface="Arial" panose="020B0604020202020204" pitchFamily="34" charset="0"/>
                <a:cs typeface="Arial" panose="020B0604020202020204" pitchFamily="34" charset="0"/>
              </a:rPr>
              <a:t>Ieee</a:t>
            </a:r>
            <a:r>
              <a:rPr lang="tr-TR" sz="1300" dirty="0">
                <a:latin typeface="Arial" panose="020B0604020202020204" pitchFamily="34" charset="0"/>
                <a:cs typeface="Arial" panose="020B0604020202020204" pitchFamily="34" charset="0"/>
              </a:rPr>
              <a:t> Access, 6, 38544-385</a:t>
            </a:r>
          </a:p>
          <a:p>
            <a:r>
              <a:rPr lang="tr-TR" sz="1300" dirty="0">
                <a:latin typeface="Arial" panose="020B0604020202020204" pitchFamily="34" charset="0"/>
                <a:cs typeface="Arial" panose="020B0604020202020204" pitchFamily="34" charset="0"/>
              </a:rPr>
              <a:t>[7]          </a:t>
            </a:r>
            <a:r>
              <a:rPr lang="tr-TR" sz="1300" dirty="0">
                <a:latin typeface="Arial" panose="020B0604020202020204" pitchFamily="34" charset="0"/>
                <a:cs typeface="Arial" panose="020B0604020202020204" pitchFamily="34" charset="0"/>
                <a:hlinkClick r:id="rId2"/>
              </a:rPr>
              <a:t>https://colab.research.google.com/drive/1fsLb9yZtksLOcbRq-JmXpEx16dtrPQoO?usp=sharing</a:t>
            </a:r>
            <a:endParaRPr lang="tr-TR" sz="1300" dirty="0">
              <a:latin typeface="Arial" panose="020B0604020202020204" pitchFamily="34" charset="0"/>
              <a:cs typeface="Arial" panose="020B0604020202020204" pitchFamily="34" charset="0"/>
            </a:endParaRPr>
          </a:p>
        </p:txBody>
      </p:sp>
      <p:sp>
        <p:nvSpPr>
          <p:cNvPr id="14" name="Oval 16">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Block Arc 18">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20">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20" name="Straight Connector 22">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2" name="Freeform: Shape 24">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8B76419A-04DF-4138-AFA7-C9E8850EE287}"/>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18</a:t>
            </a:fld>
            <a:endParaRPr lang="tr-TR"/>
          </a:p>
        </p:txBody>
      </p:sp>
      <p:sp>
        <p:nvSpPr>
          <p:cNvPr id="27" name="Arc 26">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Freeform: Shape 28">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5024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595E61F-885F-4717-AE29-23695B3631BC}"/>
              </a:ext>
            </a:extLst>
          </p:cNvPr>
          <p:cNvSpPr>
            <a:spLocks noGrp="1"/>
          </p:cNvSpPr>
          <p:nvPr>
            <p:ph type="title"/>
          </p:nvPr>
        </p:nvSpPr>
        <p:spPr>
          <a:xfrm>
            <a:off x="838200" y="365125"/>
            <a:ext cx="5558489" cy="1325563"/>
          </a:xfrm>
        </p:spPr>
        <p:txBody>
          <a:bodyPr>
            <a:normAutofit/>
          </a:bodyPr>
          <a:lstStyle/>
          <a:p>
            <a:pPr algn="ctr"/>
            <a:r>
              <a:rPr lang="tr-TR" b="1" dirty="0">
                <a:latin typeface="Arial"/>
                <a:cs typeface="Arial"/>
              </a:rPr>
              <a:t>Makale  </a:t>
            </a:r>
            <a:endParaRPr lang="tr-TR" b="1" dirty="0">
              <a:latin typeface="Arial" panose="020B0604020202020204" pitchFamily="34" charset="0"/>
              <a:cs typeface="Arial" panose="020B0604020202020204" pitchFamily="34" charset="0"/>
            </a:endParaRPr>
          </a:p>
        </p:txBody>
      </p:sp>
      <p:sp>
        <p:nvSpPr>
          <p:cNvPr id="24"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B87ACB00-4DC5-4FE3-BD43-0703ADC49FFE}"/>
              </a:ext>
            </a:extLst>
          </p:cNvPr>
          <p:cNvSpPr>
            <a:spLocks noGrp="1"/>
          </p:cNvSpPr>
          <p:nvPr>
            <p:ph idx="1"/>
          </p:nvPr>
        </p:nvSpPr>
        <p:spPr>
          <a:xfrm>
            <a:off x="838200" y="1825625"/>
            <a:ext cx="5558489" cy="4351338"/>
          </a:xfrm>
        </p:spPr>
        <p:txBody>
          <a:bodyPr vert="horz" lIns="91440" tIns="45720" rIns="91440" bIns="45720" rtlCol="0">
            <a:normAutofit/>
          </a:bodyPr>
          <a:lstStyle/>
          <a:p>
            <a:pPr algn="ctr">
              <a:buNone/>
            </a:pPr>
            <a:r>
              <a:rPr lang="tr-TR" sz="2400" b="1" dirty="0">
                <a:latin typeface="Arial"/>
                <a:cs typeface="Arial"/>
              </a:rPr>
              <a:t>Referans alınan makale:</a:t>
            </a:r>
          </a:p>
          <a:p>
            <a:pPr algn="ctr">
              <a:buNone/>
            </a:pPr>
            <a:endParaRPr lang="tr-TR" sz="2400" b="1" dirty="0">
              <a:latin typeface="Arial"/>
              <a:cs typeface="Arial"/>
            </a:endParaRPr>
          </a:p>
          <a:p>
            <a:pPr algn="ctr">
              <a:buNone/>
            </a:pPr>
            <a:r>
              <a:rPr lang="tr-TR" sz="2400" b="1" dirty="0">
                <a:latin typeface="Arial"/>
                <a:cs typeface="Arial"/>
              </a:rPr>
              <a:t> </a:t>
            </a:r>
            <a:r>
              <a:rPr lang="tr-TR" sz="2400" b="1" i="0" u="none" strike="noStrike" baseline="0" dirty="0">
                <a:latin typeface="Arial"/>
                <a:cs typeface="Arial"/>
              </a:rPr>
              <a:t>Derin </a:t>
            </a:r>
            <a:r>
              <a:rPr lang="tr-TR" sz="2400" b="1" i="0" u="none" strike="noStrike" baseline="0" dirty="0" err="1">
                <a:latin typeface="Arial"/>
                <a:cs typeface="Arial"/>
              </a:rPr>
              <a:t>Evrişim</a:t>
            </a:r>
            <a:r>
              <a:rPr lang="tr-TR" sz="2400" b="1" i="0" u="none" strike="noStrike" baseline="0" dirty="0">
                <a:latin typeface="Arial"/>
                <a:cs typeface="Arial"/>
              </a:rPr>
              <a:t> Özelliklerini Kullanarak Çok Zamanlı Uzaktan Algılama Görüntülerini Çakıştırma</a:t>
            </a:r>
          </a:p>
          <a:p>
            <a:pPr algn="ctr">
              <a:buNone/>
            </a:pPr>
            <a:r>
              <a:rPr lang="tr-TR" sz="2400" b="1" dirty="0">
                <a:latin typeface="Arial"/>
                <a:cs typeface="Arial"/>
              </a:rPr>
              <a:t>5 Haziran 2018 'de </a:t>
            </a:r>
            <a:r>
              <a:rPr lang="tr-TR" sz="2400" b="1" dirty="0" err="1">
                <a:latin typeface="Arial"/>
                <a:cs typeface="Arial"/>
              </a:rPr>
              <a:t>IEEE'de</a:t>
            </a:r>
            <a:r>
              <a:rPr lang="tr-TR" sz="2400" b="1" dirty="0">
                <a:latin typeface="Arial"/>
                <a:cs typeface="Arial"/>
              </a:rPr>
              <a:t> yayımlanmıştır.</a:t>
            </a:r>
          </a:p>
          <a:p>
            <a:pPr>
              <a:buNone/>
            </a:pPr>
            <a:endParaRPr lang="tr-TR" b="1" dirty="0">
              <a:latin typeface="Arial"/>
              <a:cs typeface="Arial"/>
            </a:endParaRPr>
          </a:p>
        </p:txBody>
      </p:sp>
      <p:sp>
        <p:nvSpPr>
          <p:cNvPr id="26"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2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0"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72254130-01F4-4501-8127-FBC9F790561B}"/>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2</a:t>
            </a:fld>
            <a:endParaRPr lang="tr-TR"/>
          </a:p>
        </p:txBody>
      </p:sp>
      <p:sp>
        <p:nvSpPr>
          <p:cNvPr id="31"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1427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46AD404-F765-43F4-8807-BD50497E5692}"/>
              </a:ext>
            </a:extLst>
          </p:cNvPr>
          <p:cNvSpPr>
            <a:spLocks noGrp="1"/>
          </p:cNvSpPr>
          <p:nvPr>
            <p:ph type="title"/>
          </p:nvPr>
        </p:nvSpPr>
        <p:spPr>
          <a:xfrm>
            <a:off x="838200" y="365125"/>
            <a:ext cx="5558489" cy="1325563"/>
          </a:xfrm>
        </p:spPr>
        <p:txBody>
          <a:bodyPr>
            <a:normAutofit/>
          </a:bodyPr>
          <a:lstStyle/>
          <a:p>
            <a:r>
              <a:rPr lang="tr-TR" b="1">
                <a:latin typeface="Arial" panose="020B0604020202020204" pitchFamily="34" charset="0"/>
                <a:cs typeface="Arial" panose="020B0604020202020204" pitchFamily="34" charset="0"/>
              </a:rPr>
              <a:t>Makale Özeti</a:t>
            </a:r>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4B7CD7FC-8DC7-4D79-86BC-32BE53DD21B7}"/>
              </a:ext>
            </a:extLst>
          </p:cNvPr>
          <p:cNvSpPr>
            <a:spLocks noGrp="1"/>
          </p:cNvSpPr>
          <p:nvPr>
            <p:ph idx="1"/>
          </p:nvPr>
        </p:nvSpPr>
        <p:spPr>
          <a:xfrm>
            <a:off x="838200" y="1825625"/>
            <a:ext cx="5558489" cy="4351338"/>
          </a:xfrm>
        </p:spPr>
        <p:txBody>
          <a:bodyPr vert="horz" lIns="91440" tIns="45720" rIns="91440" bIns="45720" rtlCol="0">
            <a:normAutofit/>
          </a:bodyPr>
          <a:lstStyle/>
          <a:p>
            <a:pPr marL="285750" indent="-285750">
              <a:buFont typeface="Arial,Sans-Serif" panose="020B0604020202020204" pitchFamily="34" charset="0"/>
            </a:pPr>
            <a:r>
              <a:rPr lang="en-US" sz="2400" err="1">
                <a:latin typeface="Arial" panose="020B0604020202020204" pitchFamily="34" charset="0"/>
                <a:ea typeface="+mn-lt"/>
                <a:cs typeface="Arial" panose="020B0604020202020204" pitchFamily="34" charset="0"/>
              </a:rPr>
              <a:t>Uydu</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görüntülerinin</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çakıştırılması</a:t>
            </a:r>
            <a:r>
              <a:rPr lang="en-US" sz="2400">
                <a:latin typeface="Arial" panose="020B0604020202020204" pitchFamily="34" charset="0"/>
                <a:ea typeface="+mn-lt"/>
                <a:cs typeface="Arial" panose="020B0604020202020204" pitchFamily="34" charset="0"/>
              </a:rPr>
              <a:t> </a:t>
            </a:r>
            <a:r>
              <a:rPr lang="tr-TR" sz="2400">
                <a:latin typeface="Arial" panose="020B0604020202020204" pitchFamily="34" charset="0"/>
                <a:ea typeface="+mn-lt"/>
                <a:cs typeface="Arial" panose="020B0604020202020204" pitchFamily="34" charset="0"/>
              </a:rPr>
              <a:t>;</a:t>
            </a:r>
          </a:p>
          <a:p>
            <a:pPr marL="0" indent="0">
              <a:buNone/>
            </a:pPr>
            <a:r>
              <a:rPr lang="en-US" sz="2400">
                <a:latin typeface="Arial" panose="020B0604020202020204" pitchFamily="34" charset="0"/>
                <a:ea typeface="+mn-lt"/>
                <a:cs typeface="Arial" panose="020B0604020202020204" pitchFamily="34" charset="0"/>
              </a:rPr>
              <a:t>y</a:t>
            </a:r>
            <a:r>
              <a:rPr lang="tr-TR" sz="2400">
                <a:latin typeface="Arial" panose="020B0604020202020204" pitchFamily="34" charset="0"/>
                <a:ea typeface="+mn-lt"/>
                <a:cs typeface="Arial" panose="020B0604020202020204" pitchFamily="34" charset="0"/>
              </a:rPr>
              <a:t>e</a:t>
            </a:r>
            <a:r>
              <a:rPr lang="en-US" sz="2400">
                <a:latin typeface="Arial" panose="020B0604020202020204" pitchFamily="34" charset="0"/>
                <a:ea typeface="+mn-lt"/>
                <a:cs typeface="Arial" panose="020B0604020202020204" pitchFamily="34" charset="0"/>
              </a:rPr>
              <a:t>r </a:t>
            </a:r>
            <a:r>
              <a:rPr lang="en-US" sz="2400" err="1">
                <a:latin typeface="Arial" panose="020B0604020202020204" pitchFamily="34" charset="0"/>
                <a:ea typeface="+mn-lt"/>
                <a:cs typeface="Arial" panose="020B0604020202020204" pitchFamily="34" charset="0"/>
              </a:rPr>
              <a:t>hedefi</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belirleme</a:t>
            </a:r>
            <a:r>
              <a:rPr lang="en-US" sz="2400">
                <a:latin typeface="Arial" panose="020B0604020202020204" pitchFamily="34" charset="0"/>
                <a:ea typeface="+mn-lt"/>
                <a:cs typeface="Arial" panose="020B0604020202020204" pitchFamily="34" charset="0"/>
              </a:rPr>
              <a:t>,</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kentsel</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gelişim</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değerlendirmesi</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ve</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tektoni</a:t>
            </a:r>
            <a:r>
              <a:rPr lang="tr-TR" sz="2400">
                <a:latin typeface="Arial" panose="020B0604020202020204" pitchFamily="34" charset="0"/>
                <a:ea typeface="+mn-lt"/>
                <a:cs typeface="Arial" panose="020B0604020202020204" pitchFamily="34" charset="0"/>
              </a:rPr>
              <a:t>k </a:t>
            </a:r>
            <a:r>
              <a:rPr lang="en-US" sz="2400" err="1">
                <a:latin typeface="Arial" panose="020B0604020202020204" pitchFamily="34" charset="0"/>
                <a:ea typeface="+mn-lt"/>
                <a:cs typeface="Arial" panose="020B0604020202020204" pitchFamily="34" charset="0"/>
              </a:rPr>
              <a:t>değişimleri</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tespit</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etmek</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amacıyla</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askeri</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ve</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sivil</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alanlarda</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yaygın</a:t>
            </a:r>
            <a:r>
              <a:rPr lang="en-US" sz="2400">
                <a:latin typeface="Arial" panose="020B0604020202020204" pitchFamily="34" charset="0"/>
                <a:ea typeface="+mn-lt"/>
                <a:cs typeface="Arial" panose="020B0604020202020204" pitchFamily="34" charset="0"/>
              </a:rPr>
              <a:t> o</a:t>
            </a:r>
            <a:r>
              <a:rPr lang="tr-TR" sz="2400">
                <a:latin typeface="Arial" panose="020B0604020202020204" pitchFamily="34" charset="0"/>
                <a:ea typeface="+mn-lt"/>
                <a:cs typeface="Arial" panose="020B0604020202020204" pitchFamily="34" charset="0"/>
              </a:rPr>
              <a:t>l</a:t>
            </a:r>
            <a:r>
              <a:rPr lang="en-US" sz="2400">
                <a:latin typeface="Arial" panose="020B0604020202020204" pitchFamily="34" charset="0"/>
                <a:ea typeface="+mn-lt"/>
                <a:cs typeface="Arial" panose="020B0604020202020204" pitchFamily="34" charset="0"/>
              </a:rPr>
              <a:t>arak</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uygulanmaktadır</a:t>
            </a:r>
            <a:r>
              <a:rPr lang="en-US" sz="2400">
                <a:latin typeface="Arial" panose="020B0604020202020204" pitchFamily="34" charset="0"/>
                <a:ea typeface="+mn-lt"/>
                <a:cs typeface="Arial" panose="020B0604020202020204" pitchFamily="34" charset="0"/>
              </a:rPr>
              <a:t>. Zemin </a:t>
            </a:r>
            <a:r>
              <a:rPr lang="en-US" sz="2400" err="1">
                <a:latin typeface="Arial" panose="020B0604020202020204" pitchFamily="34" charset="0"/>
                <a:ea typeface="+mn-lt"/>
                <a:cs typeface="Arial" panose="020B0604020202020204" pitchFamily="34" charset="0"/>
              </a:rPr>
              <a:t>yüzeylerinin</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zorlukları,öznitel</a:t>
            </a:r>
            <a:r>
              <a:rPr lang="tr-TR" sz="2400">
                <a:latin typeface="Arial" panose="020B0604020202020204" pitchFamily="34" charset="0"/>
                <a:ea typeface="+mn-lt"/>
                <a:cs typeface="Arial" panose="020B0604020202020204" pitchFamily="34" charset="0"/>
              </a:rPr>
              <a:t>i</a:t>
            </a:r>
            <a:r>
              <a:rPr lang="en-US" sz="2400">
                <a:latin typeface="Arial" panose="020B0604020202020204" pitchFamily="34" charset="0"/>
                <a:ea typeface="+mn-lt"/>
                <a:cs typeface="Arial" panose="020B0604020202020204" pitchFamily="34" charset="0"/>
              </a:rPr>
              <a:t>k </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tabanlı</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algoritmaları</a:t>
            </a:r>
            <a:r>
              <a:rPr lang="tr-TR" sz="2400">
                <a:latin typeface="Arial" panose="020B0604020202020204" pitchFamily="34" charset="0"/>
                <a:ea typeface="+mn-lt"/>
                <a:cs typeface="Arial" panose="020B0604020202020204" pitchFamily="34" charset="0"/>
              </a:rPr>
              <a:t>n </a:t>
            </a:r>
            <a:r>
              <a:rPr lang="en-US" sz="2400" err="1">
                <a:latin typeface="Arial" panose="020B0604020202020204" pitchFamily="34" charset="0"/>
                <a:ea typeface="+mn-lt"/>
                <a:cs typeface="Arial" panose="020B0604020202020204" pitchFamily="34" charset="0"/>
              </a:rPr>
              <a:t>karşılaştığı</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yaygın</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bir</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problemdir</a:t>
            </a:r>
            <a:r>
              <a:rPr lang="en-US" sz="2400">
                <a:latin typeface="Arial" panose="020B0604020202020204" pitchFamily="34" charset="0"/>
                <a:ea typeface="+mn-lt"/>
                <a:cs typeface="Arial" panose="020B0604020202020204" pitchFamily="34" charset="0"/>
              </a:rPr>
              <a:t>.</a:t>
            </a:r>
            <a:r>
              <a:rPr lang="tr-TR" sz="2400">
                <a:latin typeface="Arial" panose="020B0604020202020204" pitchFamily="34" charset="0"/>
                <a:ea typeface="+mn-lt"/>
                <a:cs typeface="Arial" panose="020B0604020202020204" pitchFamily="34" charset="0"/>
              </a:rPr>
              <a:t>  </a:t>
            </a:r>
            <a:r>
              <a:rPr lang="en-US" sz="2400">
                <a:latin typeface="Arial" panose="020B0604020202020204" pitchFamily="34" charset="0"/>
                <a:ea typeface="+mn-lt"/>
                <a:cs typeface="Arial" panose="020B0604020202020204" pitchFamily="34" charset="0"/>
              </a:rPr>
              <a:t>Bu </a:t>
            </a:r>
            <a:r>
              <a:rPr lang="en-US" sz="2400" err="1">
                <a:latin typeface="Arial" panose="020B0604020202020204" pitchFamily="34" charset="0"/>
                <a:ea typeface="+mn-lt"/>
                <a:cs typeface="Arial" panose="020B0604020202020204" pitchFamily="34" charset="0"/>
              </a:rPr>
              <a:t>çalışmada</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bu</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problemi</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aşmak</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adına</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Evrişimli</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Sinir</a:t>
            </a:r>
            <a:r>
              <a:rPr lang="en-US" sz="2400">
                <a:latin typeface="Arial" panose="020B0604020202020204" pitchFamily="34" charset="0"/>
                <a:ea typeface="+mn-lt"/>
                <a:cs typeface="Arial" panose="020B0604020202020204" pitchFamily="34" charset="0"/>
              </a:rPr>
              <a:t> </a:t>
            </a:r>
            <a:r>
              <a:rPr lang="tr-TR" sz="2400">
                <a:latin typeface="Arial" panose="020B0604020202020204" pitchFamily="34" charset="0"/>
                <a:ea typeface="+mn-lt"/>
                <a:cs typeface="Arial" panose="020B0604020202020204" pitchFamily="34" charset="0"/>
              </a:rPr>
              <a:t>Ağı</a:t>
            </a:r>
            <a:r>
              <a:rPr lang="en-US" sz="2400">
                <a:latin typeface="Arial" panose="020B0604020202020204" pitchFamily="34" charset="0"/>
                <a:ea typeface="+mn-lt"/>
                <a:cs typeface="Arial" panose="020B0604020202020204" pitchFamily="34" charset="0"/>
              </a:rPr>
              <a:t> (CNN) </a:t>
            </a:r>
            <a:r>
              <a:rPr lang="en-US" sz="2400" err="1">
                <a:latin typeface="Arial" panose="020B0604020202020204" pitchFamily="34" charset="0"/>
                <a:ea typeface="+mn-lt"/>
                <a:cs typeface="Arial" panose="020B0604020202020204" pitchFamily="34" charset="0"/>
              </a:rPr>
              <a:t>tabanlı</a:t>
            </a:r>
            <a:r>
              <a:rPr lang="en-US" sz="2400">
                <a:latin typeface="Arial" panose="020B0604020202020204" pitchFamily="34" charset="0"/>
                <a:ea typeface="+mn-lt"/>
                <a:cs typeface="Arial" panose="020B0604020202020204" pitchFamily="34" charset="0"/>
              </a:rPr>
              <a:t> </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görüntü</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çakıştırma</a:t>
            </a:r>
            <a:r>
              <a:rPr lang="en-US"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meto</a:t>
            </a:r>
            <a:r>
              <a:rPr lang="tr-TR" sz="2400">
                <a:latin typeface="Arial" panose="020B0604020202020204" pitchFamily="34" charset="0"/>
                <a:ea typeface="+mn-lt"/>
                <a:cs typeface="Arial" panose="020B0604020202020204" pitchFamily="34" charset="0"/>
              </a:rPr>
              <a:t>d</a:t>
            </a:r>
            <a:r>
              <a:rPr lang="en-US" sz="2400">
                <a:latin typeface="Arial" panose="020B0604020202020204" pitchFamily="34" charset="0"/>
                <a:ea typeface="+mn-lt"/>
                <a:cs typeface="Arial" panose="020B0604020202020204" pitchFamily="34" charset="0"/>
              </a:rPr>
              <a:t>u</a:t>
            </a:r>
            <a:r>
              <a:rPr lang="tr-TR" sz="2400">
                <a:latin typeface="Arial" panose="020B0604020202020204" pitchFamily="34" charset="0"/>
                <a:ea typeface="+mn-lt"/>
                <a:cs typeface="Arial" panose="020B0604020202020204" pitchFamily="34" charset="0"/>
              </a:rPr>
              <a:t> </a:t>
            </a:r>
            <a:r>
              <a:rPr lang="en-US" sz="2400" err="1">
                <a:latin typeface="Arial" panose="020B0604020202020204" pitchFamily="34" charset="0"/>
                <a:ea typeface="+mn-lt"/>
                <a:cs typeface="Arial" panose="020B0604020202020204" pitchFamily="34" charset="0"/>
              </a:rPr>
              <a:t>önerilmiştir</a:t>
            </a:r>
            <a:r>
              <a:rPr lang="en-US" sz="2400">
                <a:latin typeface="Arial" panose="020B0604020202020204" pitchFamily="34" charset="0"/>
                <a:ea typeface="+mn-lt"/>
                <a:cs typeface="Arial" panose="020B0604020202020204" pitchFamily="34" charset="0"/>
              </a:rPr>
              <a:t>.</a:t>
            </a:r>
            <a:endParaRPr lang="en-US" sz="2400">
              <a:latin typeface="Arial" panose="020B0604020202020204" pitchFamily="34" charset="0"/>
              <a:cs typeface="Arial" panose="020B0604020202020204" pitchFamily="34" charset="0"/>
            </a:endParaRPr>
          </a:p>
          <a:p>
            <a:pPr marL="285750" indent="-285750">
              <a:buFont typeface="Arial,Sans-Serif" panose="020B0604020202020204" pitchFamily="34" charset="0"/>
            </a:pPr>
            <a:endParaRPr lang="en-US" sz="2400">
              <a:latin typeface="Calibri"/>
              <a:cs typeface="Calibri"/>
            </a:endParaRPr>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4"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6"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102E8D4C-8181-4496-83E8-6A460C07D2DE}"/>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a:pPr>
                <a:spcAft>
                  <a:spcPts val="600"/>
                </a:spcAft>
              </a:pPr>
              <a:t>3</a:t>
            </a:fld>
            <a:endParaRPr lang="tr-TR"/>
          </a:p>
        </p:txBody>
      </p:sp>
      <p:sp>
        <p:nvSpPr>
          <p:cNvPr id="18"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3067595"/>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9">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EE6E8E0-3724-4D42-A95C-3680F34ABA9B}"/>
              </a:ext>
            </a:extLst>
          </p:cNvPr>
          <p:cNvSpPr>
            <a:spLocks noGrp="1"/>
          </p:cNvSpPr>
          <p:nvPr>
            <p:ph idx="1"/>
          </p:nvPr>
        </p:nvSpPr>
        <p:spPr>
          <a:xfrm>
            <a:off x="623481" y="855023"/>
            <a:ext cx="5558489" cy="4351338"/>
          </a:xfrm>
        </p:spPr>
        <p:txBody>
          <a:bodyPr vert="horz" lIns="91440" tIns="45720" rIns="91440" bIns="45720" rtlCol="0">
            <a:noAutofit/>
          </a:bodyPr>
          <a:lstStyle/>
          <a:p>
            <a:r>
              <a:rPr lang="tr-TR" sz="2400">
                <a:latin typeface="Arial"/>
                <a:cs typeface="Arial"/>
              </a:rPr>
              <a:t>Görüntü çakıştırma yaklaşımları iki ana kategoride sınıflandırılabilir: (i) alan tabanlı yöntemler ve (ii) özellik tabanlı yöntemler. Doğrudan görüntü yoğunluğu değerleriyle çalışmak (alan tabanlı yöntemler) yerine, öznitelik tabanlı yöntemler, üst düzey bilgileri temsil eden öznitelik tanımlayıcılarını kullanır, bu nedenle görünüm değişiminin beklendiği çok zamanlı analizde daha çok tercih edilir. Bu çalışmada esas olarak öznitelik tabanlı bir yöntem geliştirmeye odaklanıldı.</a:t>
            </a:r>
            <a:endParaRPr lang="en-US" sz="2400">
              <a:latin typeface="Arial"/>
              <a:ea typeface="+mn-lt"/>
              <a:cs typeface="Arial"/>
            </a:endParaRPr>
          </a:p>
        </p:txBody>
      </p:sp>
      <p:sp>
        <p:nvSpPr>
          <p:cNvPr id="7" name="Oval 11">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3"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5"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 name="Slayt Numarası Yer Tutucusu 1">
            <a:extLst>
              <a:ext uri="{FF2B5EF4-FFF2-40B4-BE49-F238E27FC236}">
                <a16:creationId xmlns:a16="http://schemas.microsoft.com/office/drawing/2014/main" id="{61D91D24-0358-438F-B95C-E81FFE48EDF5}"/>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4</a:t>
            </a:fld>
            <a:endParaRPr lang="tr-TR"/>
          </a:p>
        </p:txBody>
      </p:sp>
      <p:sp>
        <p:nvSpPr>
          <p:cNvPr id="17"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7216272"/>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Metin kutusu 1">
            <a:extLst>
              <a:ext uri="{FF2B5EF4-FFF2-40B4-BE49-F238E27FC236}">
                <a16:creationId xmlns:a16="http://schemas.microsoft.com/office/drawing/2014/main" id="{40A63130-47EA-4B99-B78F-50DF8688E171}"/>
              </a:ext>
            </a:extLst>
          </p:cNvPr>
          <p:cNvSpPr txBox="1"/>
          <p:nvPr/>
        </p:nvSpPr>
        <p:spPr>
          <a:xfrm>
            <a:off x="838200" y="365125"/>
            <a:ext cx="5558489" cy="132556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4400" b="1" kern="1200">
                <a:solidFill>
                  <a:schemeClr val="tx1"/>
                </a:solidFill>
                <a:latin typeface="Arial" panose="020B0604020202020204" pitchFamily="34" charset="0"/>
                <a:ea typeface="+mj-ea"/>
                <a:cs typeface="Arial" panose="020B0604020202020204" pitchFamily="34" charset="0"/>
              </a:rPr>
              <a:t>Problem </a:t>
            </a:r>
            <a:r>
              <a:rPr lang="en-US" sz="4400" b="1" kern="1200" err="1">
                <a:solidFill>
                  <a:schemeClr val="tx1"/>
                </a:solidFill>
                <a:latin typeface="Arial" panose="020B0604020202020204" pitchFamily="34" charset="0"/>
                <a:ea typeface="+mj-ea"/>
                <a:cs typeface="Arial" panose="020B0604020202020204" pitchFamily="34" charset="0"/>
              </a:rPr>
              <a:t>Tanımı</a:t>
            </a:r>
            <a:endParaRPr lang="en-US" sz="4400" b="1" kern="1200">
              <a:solidFill>
                <a:schemeClr val="tx1"/>
              </a:solidFill>
              <a:latin typeface="Arial" panose="020B0604020202020204" pitchFamily="34" charset="0"/>
              <a:ea typeface="+mj-ea"/>
              <a:cs typeface="Arial" panose="020B0604020202020204" pitchFamily="34" charset="0"/>
            </a:endParaRPr>
          </a:p>
          <a:p>
            <a:pPr>
              <a:lnSpc>
                <a:spcPct val="90000"/>
              </a:lnSpc>
              <a:spcBef>
                <a:spcPct val="0"/>
              </a:spcBef>
              <a:spcAft>
                <a:spcPts val="600"/>
              </a:spcAft>
            </a:pPr>
            <a:endParaRPr lang="en-US" sz="4400" kern="1200">
              <a:solidFill>
                <a:schemeClr val="tx1"/>
              </a:solidFill>
              <a:latin typeface="+mj-lt"/>
              <a:ea typeface="+mj-ea"/>
              <a:cs typeface="+mj-cs"/>
            </a:endParaRPr>
          </a:p>
        </p:txBody>
      </p:sp>
      <p:sp>
        <p:nvSpPr>
          <p:cNvPr id="22"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BC4D9D9-7C7B-4414-BF7F-A8D2F441C0F9}"/>
              </a:ext>
            </a:extLst>
          </p:cNvPr>
          <p:cNvSpPr>
            <a:spLocks noGrp="1"/>
          </p:cNvSpPr>
          <p:nvPr>
            <p:ph idx="1"/>
          </p:nvPr>
        </p:nvSpPr>
        <p:spPr>
          <a:xfrm>
            <a:off x="537511" y="1157532"/>
            <a:ext cx="5558489" cy="4351338"/>
          </a:xfrm>
        </p:spPr>
        <p:txBody>
          <a:bodyPr vert="horz" lIns="91440" tIns="45720" rIns="91440" bIns="45720" rtlCol="0">
            <a:noAutofit/>
          </a:bodyPr>
          <a:lstStyle/>
          <a:p>
            <a:r>
              <a:rPr lang="en-US" sz="2400">
                <a:latin typeface="Arial" panose="020B0604020202020204" pitchFamily="34" charset="0"/>
                <a:cs typeface="Arial" panose="020B0604020202020204" pitchFamily="34" charset="0"/>
              </a:rPr>
              <a:t>Bu </a:t>
            </a:r>
            <a:r>
              <a:rPr lang="en-US" sz="2400" err="1">
                <a:latin typeface="Arial" panose="020B0604020202020204" pitchFamily="34" charset="0"/>
                <a:cs typeface="Arial" panose="020B0604020202020204" pitchFamily="34" charset="0"/>
              </a:rPr>
              <a:t>çalışma</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iki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temel</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katkı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ile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bir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Konvolüsyonel</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Sinir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Ağı</a:t>
            </a:r>
            <a:r>
              <a:rPr lang="en-US" sz="2400">
                <a:latin typeface="Arial" panose="020B0604020202020204" pitchFamily="34" charset="0"/>
                <a:cs typeface="Arial" panose="020B0604020202020204" pitchFamily="34" charset="0"/>
              </a:rPr>
              <a:t> (CNN) </a:t>
            </a:r>
            <a:r>
              <a:rPr lang="en-US" sz="2400" err="1">
                <a:latin typeface="Arial" panose="020B0604020202020204" pitchFamily="34" charset="0"/>
                <a:cs typeface="Arial" panose="020B0604020202020204" pitchFamily="34" charset="0"/>
              </a:rPr>
              <a:t>özelliğine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dayalı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çok-zamanlı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uzaktan</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algılama</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görüntü</a:t>
            </a:r>
            <a:r>
              <a:rPr lang="en-US" sz="2400">
                <a:latin typeface="Arial" panose="020B0604020202020204" pitchFamily="34" charset="0"/>
                <a:cs typeface="Arial" panose="020B0604020202020204" pitchFamily="34" charset="0"/>
              </a:rPr>
              <a:t> </a:t>
            </a:r>
            <a:r>
              <a:rPr lang="tr-TR" sz="2400">
                <a:latin typeface="Arial" panose="020B0604020202020204" pitchFamily="34" charset="0"/>
                <a:cs typeface="Arial" panose="020B0604020202020204" pitchFamily="34" charset="0"/>
              </a:rPr>
              <a:t>çakıştırma</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yöntemi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sunmaktadır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sağlam</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çok-ölçekli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özellik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tanımlayıcıları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oluşturmak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için</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bir</a:t>
            </a:r>
            <a:r>
              <a:rPr lang="en-US" sz="2400">
                <a:latin typeface="Arial" panose="020B0604020202020204" pitchFamily="34" charset="0"/>
                <a:cs typeface="Arial" panose="020B0604020202020204" pitchFamily="34" charset="0"/>
              </a:rPr>
              <a:t> CNN </a:t>
            </a:r>
            <a:r>
              <a:rPr lang="en-US" sz="2400" err="1">
                <a:latin typeface="Arial" panose="020B0604020202020204" pitchFamily="34" charset="0"/>
                <a:cs typeface="Arial" panose="020B0604020202020204" pitchFamily="34" charset="0"/>
              </a:rPr>
              <a:t>kullanılmıştır</a:t>
            </a:r>
            <a:r>
              <a:rPr lang="en-US" sz="2400">
                <a:latin typeface="Arial" panose="020B0604020202020204" pitchFamily="34" charset="0"/>
                <a:cs typeface="Arial" panose="020B0604020202020204" pitchFamily="34" charset="0"/>
              </a:rPr>
              <a:t>;  (ii) </a:t>
            </a:r>
            <a:r>
              <a:rPr lang="en-US" sz="2400" err="1">
                <a:latin typeface="Arial" panose="020B0604020202020204" pitchFamily="34" charset="0"/>
                <a:cs typeface="Arial" panose="020B0604020202020204" pitchFamily="34" charset="0"/>
              </a:rPr>
              <a:t>özellik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noktaları</a:t>
            </a:r>
            <a:r>
              <a:rPr lang="en-US" sz="2400">
                <a:latin typeface="Arial" panose="020B0604020202020204" pitchFamily="34" charset="0"/>
                <a:cs typeface="Arial" panose="020B0604020202020204" pitchFamily="34" charset="0"/>
              </a:rPr>
              <a:t> </a:t>
            </a:r>
            <a:r>
              <a:rPr lang="tr-TR" sz="2400">
                <a:latin typeface="Arial" panose="020B0604020202020204" pitchFamily="34" charset="0"/>
                <a:cs typeface="Arial" panose="020B0604020202020204" pitchFamily="34" charset="0"/>
              </a:rPr>
              <a:t>çakıştırmanın</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sağlamlığını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geliştirmek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için</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kademeli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olarak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artan</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bir</a:t>
            </a:r>
            <a:r>
              <a:rPr lang="en-US" sz="2400">
                <a:latin typeface="Arial" panose="020B0604020202020204" pitchFamily="34" charset="0"/>
                <a:cs typeface="Arial" panose="020B0604020202020204" pitchFamily="34" charset="0"/>
              </a:rPr>
              <a:t> inliers </a:t>
            </a:r>
            <a:r>
              <a:rPr lang="en-US" sz="2400" err="1">
                <a:latin typeface="Arial" panose="020B0604020202020204" pitchFamily="34" charset="0"/>
                <a:cs typeface="Arial" panose="020B0604020202020204" pitchFamily="34" charset="0"/>
              </a:rPr>
              <a:t>seçimi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tasarlanmıştır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Çok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zamanlı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bir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uydu</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görüntü</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veri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seti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ve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çok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zamanlı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bir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insansız</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hava</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aracı</a:t>
            </a:r>
            <a:r>
              <a:rPr lang="en-US" sz="2400">
                <a:latin typeface="Arial" panose="020B0604020202020204" pitchFamily="34" charset="0"/>
                <a:cs typeface="Arial" panose="020B0604020202020204" pitchFamily="34" charset="0"/>
              </a:rPr>
              <a:t> (İHA) </a:t>
            </a:r>
            <a:r>
              <a:rPr lang="en-US" sz="2400" err="1">
                <a:latin typeface="Arial" panose="020B0604020202020204" pitchFamily="34" charset="0"/>
                <a:cs typeface="Arial" panose="020B0604020202020204" pitchFamily="34" charset="0"/>
              </a:rPr>
              <a:t>görüntü</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veri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seti</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üzerinde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özellik</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eşleştirme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ve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görüntü</a:t>
            </a:r>
            <a:r>
              <a:rPr lang="en-US" sz="2400">
                <a:latin typeface="Arial" panose="020B0604020202020204" pitchFamily="34" charset="0"/>
                <a:cs typeface="Arial" panose="020B0604020202020204" pitchFamily="34" charset="0"/>
              </a:rPr>
              <a:t> </a:t>
            </a:r>
            <a:r>
              <a:rPr lang="tr-TR" sz="2400">
                <a:latin typeface="Arial" panose="020B0604020202020204" pitchFamily="34" charset="0"/>
                <a:cs typeface="Arial" panose="020B0604020202020204" pitchFamily="34" charset="0"/>
              </a:rPr>
              <a:t>çakıştırması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üzerinde</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kapsamlı</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deneyler</a:t>
            </a:r>
            <a:r>
              <a:rPr lang="en-US" sz="2400">
                <a:latin typeface="Arial" panose="020B0604020202020204" pitchFamily="34" charset="0"/>
                <a:cs typeface="Arial" panose="020B0604020202020204" pitchFamily="34" charset="0"/>
              </a:rPr>
              <a:t> </a:t>
            </a:r>
            <a:r>
              <a:rPr lang="en-US" sz="2400" err="1">
                <a:latin typeface="Arial" panose="020B0604020202020204" pitchFamily="34" charset="0"/>
                <a:cs typeface="Arial" panose="020B0604020202020204" pitchFamily="34" charset="0"/>
              </a:rPr>
              <a:t>gerçekleştirilir</a:t>
            </a:r>
            <a:r>
              <a:rPr lang="en-US" sz="2400">
                <a:latin typeface="Arial" panose="020B0604020202020204" pitchFamily="34" charset="0"/>
                <a:cs typeface="Arial" panose="020B0604020202020204" pitchFamily="34" charset="0"/>
              </a:rPr>
              <a:t>.</a:t>
            </a:r>
          </a:p>
        </p:txBody>
      </p:sp>
      <p:sp>
        <p:nvSpPr>
          <p:cNvPr id="24"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30"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2"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F0E855A3-B389-4C9E-BF3D-AF4658CD0365}"/>
              </a:ext>
            </a:extLst>
          </p:cNvPr>
          <p:cNvSpPr>
            <a:spLocks noGrp="1"/>
          </p:cNvSpPr>
          <p:nvPr>
            <p:ph type="sldNum" sz="quarter" idx="12"/>
          </p:nvPr>
        </p:nvSpPr>
        <p:spPr>
          <a:xfrm>
            <a:off x="9780104" y="6356350"/>
            <a:ext cx="1573696" cy="365125"/>
          </a:xfrm>
        </p:spPr>
        <p:txBody>
          <a:bodyPr vert="horz" lIns="91440" tIns="45720" rIns="91440" bIns="45720" rtlCol="0" anchor="ctr">
            <a:normAutofit/>
          </a:bodyPr>
          <a:lstStyle/>
          <a:p>
            <a:pPr>
              <a:spcAft>
                <a:spcPts val="600"/>
              </a:spcAft>
            </a:pPr>
            <a:fld id="{C9A78EA2-FBDE-48A6-B65C-6CD105C93878}" type="slidenum">
              <a:rPr lang="en-US" smtClean="0"/>
              <a:pPr>
                <a:spcAft>
                  <a:spcPts val="600"/>
                </a:spcAft>
              </a:pPr>
              <a:t>5</a:t>
            </a:fld>
            <a:endParaRPr lang="en-US"/>
          </a:p>
        </p:txBody>
      </p:sp>
      <p:sp>
        <p:nvSpPr>
          <p:cNvPr id="34"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7115429"/>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161608F-DC74-4618-A23B-F880C948EF53}"/>
              </a:ext>
            </a:extLst>
          </p:cNvPr>
          <p:cNvSpPr>
            <a:spLocks noGrp="1"/>
          </p:cNvSpPr>
          <p:nvPr>
            <p:ph type="title"/>
          </p:nvPr>
        </p:nvSpPr>
        <p:spPr>
          <a:xfrm>
            <a:off x="838200" y="365125"/>
            <a:ext cx="5558489" cy="1325563"/>
          </a:xfrm>
        </p:spPr>
        <p:txBody>
          <a:bodyPr>
            <a:normAutofit/>
          </a:bodyPr>
          <a:lstStyle/>
          <a:p>
            <a:r>
              <a:rPr lang="tr-TR" b="1">
                <a:latin typeface="Arial" panose="020B0604020202020204" pitchFamily="34" charset="0"/>
                <a:cs typeface="Arial" panose="020B0604020202020204" pitchFamily="34" charset="0"/>
              </a:rPr>
              <a:t>Literatür Taraması</a:t>
            </a:r>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FD16778A-B6F8-4C22-85EB-0CB7623210C3}"/>
              </a:ext>
            </a:extLst>
          </p:cNvPr>
          <p:cNvSpPr>
            <a:spLocks noGrp="1"/>
          </p:cNvSpPr>
          <p:nvPr>
            <p:ph idx="1"/>
          </p:nvPr>
        </p:nvSpPr>
        <p:spPr>
          <a:xfrm>
            <a:off x="838200" y="1825625"/>
            <a:ext cx="5558489" cy="4351338"/>
          </a:xfrm>
        </p:spPr>
        <p:txBody>
          <a:bodyPr>
            <a:normAutofit/>
          </a:bodyPr>
          <a:lstStyle/>
          <a:p>
            <a:r>
              <a:rPr lang="tr-TR" sz="1800">
                <a:effectLst/>
                <a:latin typeface="Arial" panose="020B0604020202020204" pitchFamily="34" charset="0"/>
                <a:ea typeface="SimSun" panose="02010600030101010101" pitchFamily="2" charset="-122"/>
                <a:cs typeface="Arial" panose="020B0604020202020204" pitchFamily="34" charset="0"/>
              </a:rPr>
              <a:t>Görüntü çakıştırma, bilgisayarla görme, örüntü tanıma, tıbbi görüntü analizi ve uzaktan algılama dahil olmak üzere birçok alanda yaygın olarak kullanılmaktadır [1]. Görüntü çakıştırma yöntemleri alan tabanlı ve özellik tabanlı yöntemler olmak üzere iki farklı kategoride sınıflandırılabilir. Öznitelik tabanlı yöntemler doğru bir şekilde uygulandığında diğer yöntemlere göre daha hızlı sonuçlar vermektedir. Uzaktan algılama görüntülerinin çakıştırılmasıyla ilgilendiğimiz için önerimiz doğrultusunda ilgili birkaç çalışmadan bahsedeceğiz. Bu kapsamda </a:t>
            </a:r>
            <a:r>
              <a:rPr lang="tr-TR" sz="1800" err="1">
                <a:effectLst/>
                <a:latin typeface="Arial" panose="020B0604020202020204" pitchFamily="34" charset="0"/>
                <a:ea typeface="SimSun" panose="02010600030101010101" pitchFamily="2" charset="-122"/>
                <a:cs typeface="Arial" panose="020B0604020202020204" pitchFamily="34" charset="0"/>
              </a:rPr>
              <a:t>Lowe</a:t>
            </a:r>
            <a:r>
              <a:rPr lang="tr-TR" sz="1800">
                <a:effectLst/>
                <a:latin typeface="Arial" panose="020B0604020202020204" pitchFamily="34" charset="0"/>
                <a:ea typeface="SimSun" panose="02010600030101010101" pitchFamily="2" charset="-122"/>
                <a:cs typeface="Arial" panose="020B0604020202020204" pitchFamily="34" charset="0"/>
              </a:rPr>
              <a:t> kararsız özellik eşleşmelerini filtrelemek için en yakın komşular arasındaki oranı önceden tanımlanmış bir eşikle karşılaştıran bir mesafe oranı yöntemiyle SIFT tanımlayıcısını önerdi [2].</a:t>
            </a:r>
            <a:endParaRPr lang="tr-TR" sz="1800"/>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4"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6"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ABAD0A33-6813-427D-BB9A-47D0F12331A9}"/>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6</a:t>
            </a:fld>
            <a:endParaRPr lang="tr-TR"/>
          </a:p>
        </p:txBody>
      </p:sp>
      <p:sp>
        <p:nvSpPr>
          <p:cNvPr id="18"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6425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00C488C7-A350-4F52-BF8E-9D50D2B2DEFB}"/>
              </a:ext>
            </a:extLst>
          </p:cNvPr>
          <p:cNvSpPr>
            <a:spLocks noGrp="1"/>
          </p:cNvSpPr>
          <p:nvPr>
            <p:ph idx="1"/>
          </p:nvPr>
        </p:nvSpPr>
        <p:spPr>
          <a:xfrm>
            <a:off x="726754" y="448810"/>
            <a:ext cx="5558489" cy="4351338"/>
          </a:xfrm>
        </p:spPr>
        <p:txBody>
          <a:bodyPr>
            <a:noAutofit/>
          </a:bodyPr>
          <a:lstStyle/>
          <a:p>
            <a:r>
              <a:rPr lang="tr-TR" sz="1800" err="1">
                <a:effectLst/>
                <a:latin typeface="Arial" panose="020B0604020202020204" pitchFamily="34" charset="0"/>
                <a:ea typeface="SimSun" panose="02010600030101010101" pitchFamily="2" charset="-122"/>
                <a:cs typeface="Arial" panose="020B0604020202020204" pitchFamily="34" charset="0"/>
              </a:rPr>
              <a:t>Li</a:t>
            </a:r>
            <a:r>
              <a:rPr lang="tr-TR" sz="1800">
                <a:effectLst/>
                <a:latin typeface="Arial" panose="020B0604020202020204" pitchFamily="34" charset="0"/>
                <a:ea typeface="SimSun" panose="02010600030101010101" pitchFamily="2" charset="-122"/>
                <a:cs typeface="Arial" panose="020B0604020202020204" pitchFamily="34" charset="0"/>
              </a:rPr>
              <a:t> ise uzak görüntü çiftleri arasındaki </a:t>
            </a:r>
            <a:r>
              <a:rPr lang="tr-TR" sz="1800" err="1">
                <a:effectLst/>
                <a:latin typeface="Arial" panose="020B0604020202020204" pitchFamily="34" charset="0"/>
                <a:ea typeface="SimSun" panose="02010600030101010101" pitchFamily="2" charset="-122"/>
                <a:cs typeface="Arial" panose="020B0604020202020204" pitchFamily="34" charset="0"/>
              </a:rPr>
              <a:t>gradyan</a:t>
            </a:r>
            <a:r>
              <a:rPr lang="tr-TR" sz="1800">
                <a:effectLst/>
                <a:latin typeface="Arial" panose="020B0604020202020204" pitchFamily="34" charset="0"/>
                <a:ea typeface="SimSun" panose="02010600030101010101" pitchFamily="2" charset="-122"/>
                <a:cs typeface="Arial" panose="020B0604020202020204" pitchFamily="34" charset="0"/>
              </a:rPr>
              <a:t> yoğunluğu ve yönelimindeki farkın üstesinden gelmek için SIFT tanımlayıcısını daha da geliştirdi [3]. Özellik tabanlı yöntemlerin çoğu, özellik noktalarını tespit etmek için </a:t>
            </a:r>
            <a:r>
              <a:rPr lang="tr-TR" sz="1800" err="1">
                <a:effectLst/>
                <a:latin typeface="Arial" panose="020B0604020202020204" pitchFamily="34" charset="0"/>
                <a:ea typeface="SimSun" panose="02010600030101010101" pitchFamily="2" charset="-122"/>
                <a:cs typeface="Arial" panose="020B0604020202020204" pitchFamily="34" charset="0"/>
              </a:rPr>
              <a:t>SIFT'e</a:t>
            </a:r>
            <a:r>
              <a:rPr lang="tr-TR" sz="1800">
                <a:effectLst/>
                <a:latin typeface="Arial" panose="020B0604020202020204" pitchFamily="34" charset="0"/>
                <a:ea typeface="SimSun" panose="02010600030101010101" pitchFamily="2" charset="-122"/>
                <a:cs typeface="Arial" panose="020B0604020202020204" pitchFamily="34" charset="0"/>
              </a:rPr>
              <a:t> veya onun geliştirilmiş versiyonuna güvenir. </a:t>
            </a:r>
            <a:r>
              <a:rPr lang="tr-TR" sz="1800" err="1">
                <a:effectLst/>
                <a:latin typeface="Arial" panose="020B0604020202020204" pitchFamily="34" charset="0"/>
                <a:ea typeface="SimSun" panose="02010600030101010101" pitchFamily="2" charset="-122"/>
                <a:cs typeface="Arial" panose="020B0604020202020204" pitchFamily="34" charset="0"/>
              </a:rPr>
              <a:t>Zhao</a:t>
            </a:r>
            <a:r>
              <a:rPr lang="tr-TR" sz="1800">
                <a:effectLst/>
                <a:latin typeface="Arial" panose="020B0604020202020204" pitchFamily="34" charset="0"/>
                <a:ea typeface="SimSun" panose="02010600030101010101" pitchFamily="2" charset="-122"/>
                <a:cs typeface="Arial" panose="020B0604020202020204" pitchFamily="34" charset="0"/>
              </a:rPr>
              <a:t> aykırı değerleri kaldırarak uzaktan algılama görüntüleri için yeterleri iç değerleri ayırarak sağlam özellik noktası eşleştirmesi elde etmeyi önerdi [4]. Son yıllarda </a:t>
            </a:r>
            <a:r>
              <a:rPr lang="tr-TR" sz="1800" err="1">
                <a:effectLst/>
                <a:latin typeface="Arial" panose="020B0604020202020204" pitchFamily="34" charset="0"/>
                <a:ea typeface="SimSun" panose="02010600030101010101" pitchFamily="2" charset="-122"/>
                <a:cs typeface="Arial" panose="020B0604020202020204" pitchFamily="34" charset="0"/>
              </a:rPr>
              <a:t>evrişimli</a:t>
            </a:r>
            <a:r>
              <a:rPr lang="tr-TR" sz="1800">
                <a:effectLst/>
                <a:latin typeface="Arial" panose="020B0604020202020204" pitchFamily="34" charset="0"/>
                <a:ea typeface="SimSun" panose="02010600030101010101" pitchFamily="2" charset="-122"/>
                <a:cs typeface="Arial" panose="020B0604020202020204" pitchFamily="34" charset="0"/>
              </a:rPr>
              <a:t> sinir ağları üzerinde yapılan çalışmaların artmasıyla birlikte uzaktan algılama verilerinin işlenmesi için CNN’ler üzerinde çalışılmaya başlandı. Bu kapsamda </a:t>
            </a:r>
            <a:r>
              <a:rPr lang="tr-TR" sz="1800" err="1">
                <a:effectLst/>
                <a:latin typeface="Arial" panose="020B0604020202020204" pitchFamily="34" charset="0"/>
                <a:ea typeface="SimSun" panose="02010600030101010101" pitchFamily="2" charset="-122"/>
                <a:cs typeface="Arial" panose="020B0604020202020204" pitchFamily="34" charset="0"/>
              </a:rPr>
              <a:t>Rocco</a:t>
            </a:r>
            <a:r>
              <a:rPr lang="tr-TR" sz="1800">
                <a:effectLst/>
                <a:latin typeface="Arial" panose="020B0604020202020204" pitchFamily="34" charset="0"/>
                <a:ea typeface="SimSun" panose="02010600030101010101" pitchFamily="2" charset="-122"/>
                <a:cs typeface="Arial" panose="020B0604020202020204" pitchFamily="34" charset="0"/>
              </a:rPr>
              <a:t> her biri eğitilebilir ağ olan özellik çıkarma, özellik eşleştirme ve model parametre tahmininin standart adımlarını tahmin eden üç ana bileşene dayalı CNN mimarisi önerdi [5]. </a:t>
            </a:r>
            <a:r>
              <a:rPr lang="tr-TR" sz="1800" err="1">
                <a:effectLst/>
                <a:latin typeface="Arial" panose="020B0604020202020204" pitchFamily="34" charset="0"/>
                <a:ea typeface="SimSun" panose="02010600030101010101" pitchFamily="2" charset="-122"/>
                <a:cs typeface="Arial" panose="020B0604020202020204" pitchFamily="34" charset="0"/>
              </a:rPr>
              <a:t>Yang</a:t>
            </a:r>
            <a:r>
              <a:rPr lang="tr-TR" sz="1800">
                <a:effectLst/>
                <a:latin typeface="Arial" panose="020B0604020202020204" pitchFamily="34" charset="0"/>
                <a:ea typeface="SimSun" panose="02010600030101010101" pitchFamily="2" charset="-122"/>
                <a:cs typeface="Arial" panose="020B0604020202020204" pitchFamily="34" charset="0"/>
              </a:rPr>
              <a:t> ve arkadaşları ise daha önce önerilmiş özellik çıkarma yöntemlerinden farklı olarak CNN kullanarak görüntülerden özellik çıkarmayı gerçekleştirdi ve özellik eşleştirmede yüksek başarım oranlarına ulaştılar [6]. Biz ise önerilen yaklaşımımızda girdi görüntülerine süper çözünürlük uygulanmasıyla beraber CNN kullanarak özellik çıkarmayı gerçekleştirdik.</a:t>
            </a:r>
          </a:p>
          <a:p>
            <a:endParaRPr lang="tr-TR" sz="1800">
              <a:latin typeface="Arial" panose="020B0604020202020204" pitchFamily="34" charset="0"/>
              <a:cs typeface="Arial" panose="020B0604020202020204" pitchFamily="34" charset="0"/>
            </a:endParaRPr>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8BC8C51D-1CC5-47C3-A1C4-82269AE0B59F}"/>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7</a:t>
            </a:fld>
            <a:endParaRPr lang="tr-TR"/>
          </a:p>
        </p:txBody>
      </p:sp>
      <p:sp>
        <p:nvSpPr>
          <p:cNvPr id="23"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198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9699AB80-DD5E-4241-BA21-CE92131CCBC1}"/>
              </a:ext>
            </a:extLst>
          </p:cNvPr>
          <p:cNvSpPr>
            <a:spLocks noGrp="1"/>
          </p:cNvSpPr>
          <p:nvPr>
            <p:ph idx="1"/>
          </p:nvPr>
        </p:nvSpPr>
        <p:spPr>
          <a:xfrm>
            <a:off x="838200" y="1825625"/>
            <a:ext cx="5558489" cy="4351338"/>
          </a:xfrm>
        </p:spPr>
        <p:txBody>
          <a:bodyPr vert="horz" lIns="91440" tIns="45720" rIns="91440" bIns="45720" rtlCol="0">
            <a:normAutofit/>
          </a:bodyPr>
          <a:lstStyle/>
          <a:p>
            <a:r>
              <a:rPr lang="tr-TR" sz="2400">
                <a:latin typeface="Arial" panose="020B0604020202020204" pitchFamily="34" charset="0"/>
                <a:cs typeface="Arial" panose="020B0604020202020204" pitchFamily="34" charset="0"/>
              </a:rPr>
              <a:t>Amaç </a:t>
            </a:r>
            <a:r>
              <a:rPr lang="tr-TR" sz="2400">
                <a:latin typeface="Arial" panose="020B0604020202020204" pitchFamily="34" charset="0"/>
                <a:ea typeface="+mn-lt"/>
                <a:cs typeface="Arial" panose="020B0604020202020204" pitchFamily="34" charset="0"/>
              </a:rPr>
              <a:t>düşük çözünürlüklü görüntülerin kalitesini yükseltmek ve iyileştirmektir.</a:t>
            </a:r>
          </a:p>
          <a:p>
            <a:r>
              <a:rPr lang="tr-TR" sz="2400">
                <a:latin typeface="Arial" panose="020B0604020202020204" pitchFamily="34" charset="0"/>
                <a:cs typeface="Arial" panose="020B0604020202020204" pitchFamily="34" charset="0"/>
              </a:rPr>
              <a:t>Google </a:t>
            </a:r>
            <a:r>
              <a:rPr lang="tr-TR" sz="2400" err="1">
                <a:latin typeface="Arial" panose="020B0604020202020204" pitchFamily="34" charset="0"/>
                <a:cs typeface="Arial" panose="020B0604020202020204" pitchFamily="34" charset="0"/>
              </a:rPr>
              <a:t>Earth’den</a:t>
            </a:r>
            <a:r>
              <a:rPr lang="tr-TR" sz="2400">
                <a:latin typeface="Arial" panose="020B0604020202020204" pitchFamily="34" charset="0"/>
                <a:cs typeface="Arial" panose="020B0604020202020204" pitchFamily="34" charset="0"/>
              </a:rPr>
              <a:t> alınan görüntülere süper çözünürlük uygulayarak daha kaliteli veriler elde etmeyi amaçlıyoruz.</a:t>
            </a:r>
          </a:p>
          <a:p>
            <a:pPr>
              <a:buClr>
                <a:srgbClr val="8AD0D6"/>
              </a:buClr>
            </a:pPr>
            <a:endParaRPr lang="tr-TR">
              <a:cs typeface="Calibri"/>
            </a:endParaRPr>
          </a:p>
          <a:p>
            <a:endParaRPr lang="tr-TR">
              <a:cs typeface="Calibri"/>
            </a:endParaRPr>
          </a:p>
        </p:txBody>
      </p:sp>
      <p:sp>
        <p:nvSpPr>
          <p:cNvPr id="8"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4"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6"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Slayt Numarası Yer Tutucusu 3">
            <a:extLst>
              <a:ext uri="{FF2B5EF4-FFF2-40B4-BE49-F238E27FC236}">
                <a16:creationId xmlns:a16="http://schemas.microsoft.com/office/drawing/2014/main" id="{494106FC-D8B1-4265-BCAC-3D86BE057126}"/>
              </a:ext>
            </a:extLst>
          </p:cNvPr>
          <p:cNvSpPr>
            <a:spLocks noGrp="1"/>
          </p:cNvSpPr>
          <p:nvPr>
            <p:ph type="sldNum" sz="quarter" idx="12"/>
          </p:nvPr>
        </p:nvSpPr>
        <p:spPr>
          <a:xfrm>
            <a:off x="9780104" y="6356350"/>
            <a:ext cx="1573696" cy="365125"/>
          </a:xfrm>
        </p:spPr>
        <p:txBody>
          <a:bodyPr>
            <a:normAutofit/>
          </a:bodyPr>
          <a:lstStyle/>
          <a:p>
            <a:pPr>
              <a:spcAft>
                <a:spcPts val="600"/>
              </a:spcAft>
            </a:pPr>
            <a:fld id="{C9A78EA2-FBDE-48A6-B65C-6CD105C93878}" type="slidenum">
              <a:rPr lang="tr-TR" smtClean="0"/>
              <a:pPr>
                <a:spcAft>
                  <a:spcPts val="600"/>
                </a:spcAft>
              </a:pPr>
              <a:t>8</a:t>
            </a:fld>
            <a:endParaRPr lang="tr-TR"/>
          </a:p>
        </p:txBody>
      </p:sp>
      <p:sp>
        <p:nvSpPr>
          <p:cNvPr id="18"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CCDEC87-76CE-4EDC-9DAA-326D7C7D21F3}"/>
              </a:ext>
            </a:extLst>
          </p:cNvPr>
          <p:cNvSpPr>
            <a:spLocks noGrp="1"/>
          </p:cNvSpPr>
          <p:nvPr>
            <p:ph type="title"/>
          </p:nvPr>
        </p:nvSpPr>
        <p:spPr>
          <a:xfrm>
            <a:off x="838200" y="365125"/>
            <a:ext cx="9370493" cy="1325563"/>
          </a:xfrm>
        </p:spPr>
        <p:txBody>
          <a:bodyPr>
            <a:normAutofit/>
          </a:bodyPr>
          <a:lstStyle/>
          <a:p>
            <a:pPr algn="ctr"/>
            <a:r>
              <a:rPr lang="tr-TR" b="1">
                <a:latin typeface="Arial" panose="020B0604020202020204" pitchFamily="34" charset="0"/>
                <a:cs typeface="Arial" panose="020B0604020202020204" pitchFamily="34" charset="0"/>
              </a:rPr>
              <a:t>Önerilen Metot: Süper Çözünürlük</a:t>
            </a:r>
          </a:p>
        </p:txBody>
      </p:sp>
    </p:spTree>
    <p:extLst>
      <p:ext uri="{BB962C8B-B14F-4D97-AF65-F5344CB8AC3E}">
        <p14:creationId xmlns:p14="http://schemas.microsoft.com/office/powerpoint/2010/main" val="15878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ABEDEFB-5AFC-444A-899F-77252C357E2E}"/>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Autofit/>
          </a:bodyPr>
          <a:lstStyle/>
          <a:p>
            <a:pPr algn="ctr"/>
            <a:r>
              <a:rPr lang="tr-TR" sz="2400" b="1" kern="1200">
                <a:solidFill>
                  <a:schemeClr val="bg1"/>
                </a:solidFill>
                <a:latin typeface="Arial" panose="020B0604020202020204" pitchFamily="34" charset="0"/>
                <a:cs typeface="Arial" panose="020B0604020202020204" pitchFamily="34" charset="0"/>
              </a:rPr>
              <a:t>Orijinal Görüntüler</a:t>
            </a:r>
            <a:endParaRPr lang="en-US" sz="2400" b="1" kern="1200">
              <a:solidFill>
                <a:schemeClr val="bg1"/>
              </a:solidFill>
              <a:latin typeface="Arial" panose="020B0604020202020204" pitchFamily="34" charset="0"/>
              <a:cs typeface="Arial" panose="020B0604020202020204" pitchFamily="34" charset="0"/>
            </a:endParaRPr>
          </a:p>
        </p:txBody>
      </p:sp>
      <p:pic>
        <p:nvPicPr>
          <p:cNvPr id="5" name="Resim 5" descr="harita içeren bir resim&#10;&#10;Açıklama otomatik olarak oluşturuldu">
            <a:extLst>
              <a:ext uri="{FF2B5EF4-FFF2-40B4-BE49-F238E27FC236}">
                <a16:creationId xmlns:a16="http://schemas.microsoft.com/office/drawing/2014/main" id="{9D01282C-DFE2-4FC4-A4A4-CB004A348F77}"/>
              </a:ext>
            </a:extLst>
          </p:cNvPr>
          <p:cNvPicPr>
            <a:picLocks noGrp="1" noChangeAspect="1"/>
          </p:cNvPicPr>
          <p:nvPr>
            <p:ph idx="1"/>
          </p:nvPr>
        </p:nvPicPr>
        <p:blipFill>
          <a:blip r:embed="rId2"/>
          <a:stretch>
            <a:fillRect/>
          </a:stretch>
        </p:blipFill>
        <p:spPr>
          <a:xfrm>
            <a:off x="4049713" y="960438"/>
            <a:ext cx="3714750" cy="4930775"/>
          </a:xfrm>
        </p:spPr>
      </p:pic>
      <p:sp>
        <p:nvSpPr>
          <p:cNvPr id="4" name="Slayt Numarası Yer Tutucusu 3">
            <a:extLst>
              <a:ext uri="{FF2B5EF4-FFF2-40B4-BE49-F238E27FC236}">
                <a16:creationId xmlns:a16="http://schemas.microsoft.com/office/drawing/2014/main" id="{782311E1-CEB5-463A-9A6F-56E9A07A9DF9}"/>
              </a:ext>
            </a:extLst>
          </p:cNvPr>
          <p:cNvSpPr>
            <a:spLocks noGrp="1"/>
          </p:cNvSpPr>
          <p:nvPr>
            <p:ph type="sldNum" sz="quarter" idx="12"/>
          </p:nvPr>
        </p:nvSpPr>
        <p:spPr>
          <a:xfrm>
            <a:off x="9679020" y="6356350"/>
            <a:ext cx="1674779" cy="365125"/>
          </a:xfrm>
        </p:spPr>
        <p:txBody>
          <a:bodyPr vert="horz" lIns="91440" tIns="45720" rIns="91440" bIns="45720" rtlCol="0" anchor="ctr">
            <a:normAutofit/>
          </a:bodyPr>
          <a:lstStyle/>
          <a:p>
            <a:pPr>
              <a:spcAft>
                <a:spcPts val="600"/>
              </a:spcAft>
            </a:pPr>
            <a:fld id="{C9A78EA2-FBDE-48A6-B65C-6CD105C93878}" type="slidenum">
              <a:rPr lang="en-US" smtClean="0"/>
              <a:pPr>
                <a:spcAft>
                  <a:spcPts val="600"/>
                </a:spcAft>
              </a:pPr>
              <a:t>9</a:t>
            </a:fld>
            <a:endParaRPr lang="en-US"/>
          </a:p>
        </p:txBody>
      </p:sp>
      <p:sp>
        <p:nvSpPr>
          <p:cNvPr id="6" name="Metin kutusu 5">
            <a:extLst>
              <a:ext uri="{FF2B5EF4-FFF2-40B4-BE49-F238E27FC236}">
                <a16:creationId xmlns:a16="http://schemas.microsoft.com/office/drawing/2014/main" id="{669ED531-48A2-4AA6-BA41-28D04F73A605}"/>
              </a:ext>
            </a:extLst>
          </p:cNvPr>
          <p:cNvSpPr txBox="1"/>
          <p:nvPr/>
        </p:nvSpPr>
        <p:spPr>
          <a:xfrm>
            <a:off x="4049713" y="4903788"/>
            <a:ext cx="3714750"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latin typeface="Arial" panose="020B0604020202020204" pitchFamily="34" charset="0"/>
                <a:cs typeface="Arial" panose="020B0604020202020204" pitchFamily="34" charset="0"/>
              </a:rPr>
              <a:t>1. Girdi görüntüsü çözünürlük değeri: 703x930</a:t>
            </a:r>
          </a:p>
        </p:txBody>
      </p:sp>
      <p:pic>
        <p:nvPicPr>
          <p:cNvPr id="7" name="Resim 7" descr="harita içeren bir resim&#10;&#10;Açıklama otomatik olarak oluşturuldu">
            <a:extLst>
              <a:ext uri="{FF2B5EF4-FFF2-40B4-BE49-F238E27FC236}">
                <a16:creationId xmlns:a16="http://schemas.microsoft.com/office/drawing/2014/main" id="{6BBD8196-1DFB-44F4-90FE-51FAE68E2AF0}"/>
              </a:ext>
            </a:extLst>
          </p:cNvPr>
          <p:cNvPicPr>
            <a:picLocks noChangeAspect="1"/>
          </p:cNvPicPr>
          <p:nvPr/>
        </p:nvPicPr>
        <p:blipFill>
          <a:blip r:embed="rId3"/>
          <a:stretch>
            <a:fillRect/>
          </a:stretch>
        </p:blipFill>
        <p:spPr>
          <a:xfrm>
            <a:off x="7823200" y="960438"/>
            <a:ext cx="3389313" cy="4930775"/>
          </a:xfrm>
          <a:prstGeom prst="rect">
            <a:avLst/>
          </a:prstGeom>
        </p:spPr>
      </p:pic>
      <p:sp>
        <p:nvSpPr>
          <p:cNvPr id="8" name="Metin kutusu 7">
            <a:extLst>
              <a:ext uri="{FF2B5EF4-FFF2-40B4-BE49-F238E27FC236}">
                <a16:creationId xmlns:a16="http://schemas.microsoft.com/office/drawing/2014/main" id="{81EF839E-07A4-4D7A-9395-C2D1D9592E3A}"/>
              </a:ext>
            </a:extLst>
          </p:cNvPr>
          <p:cNvSpPr txBox="1"/>
          <p:nvPr/>
        </p:nvSpPr>
        <p:spPr>
          <a:xfrm>
            <a:off x="7823200" y="4903788"/>
            <a:ext cx="3448050" cy="985838"/>
          </a:xfrm>
          <a:prstGeom prst="rect">
            <a:avLst/>
          </a:prstGeom>
          <a:solidFill>
            <a:srgbClr val="000000">
              <a:alpha val="50000"/>
            </a:srgbClr>
          </a:solidFill>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spcAft>
                <a:spcPts val="600"/>
              </a:spcAft>
            </a:pPr>
            <a:r>
              <a:rPr lang="tr-TR" sz="1300">
                <a:solidFill>
                  <a:srgbClr val="FFFFFF"/>
                </a:solidFill>
                <a:ea typeface="+mn-lt"/>
                <a:cs typeface="+mn-lt"/>
              </a:rPr>
              <a:t>2. Girdi </a:t>
            </a:r>
            <a:r>
              <a:rPr lang="tr-TR" sz="1300">
                <a:solidFill>
                  <a:srgbClr val="FFFFFF"/>
                </a:solidFill>
                <a:latin typeface="Arial" panose="020B0604020202020204" pitchFamily="34" charset="0"/>
                <a:ea typeface="+mn-lt"/>
                <a:cs typeface="Arial" panose="020B0604020202020204" pitchFamily="34" charset="0"/>
              </a:rPr>
              <a:t>Görüntüsü</a:t>
            </a:r>
            <a:r>
              <a:rPr lang="tr-TR" sz="1300">
                <a:solidFill>
                  <a:srgbClr val="FFFFFF"/>
                </a:solidFill>
                <a:ea typeface="+mn-lt"/>
                <a:cs typeface="+mn-lt"/>
              </a:rPr>
              <a:t> çözünürlük değeri : 639x924</a:t>
            </a:r>
            <a:endParaRPr lang="tr-TR" sz="1300">
              <a:solidFill>
                <a:srgbClr val="FFFFFF"/>
              </a:solidFill>
            </a:endParaRPr>
          </a:p>
        </p:txBody>
      </p:sp>
    </p:spTree>
    <p:extLst>
      <p:ext uri="{BB962C8B-B14F-4D97-AF65-F5344CB8AC3E}">
        <p14:creationId xmlns:p14="http://schemas.microsoft.com/office/powerpoint/2010/main" val="98791047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Belge" ma:contentTypeID="0x01010084F0BDC22A679B4896BC8BC373812D15" ma:contentTypeVersion="2" ma:contentTypeDescription="Yeni belge oluşturun." ma:contentTypeScope="" ma:versionID="0f80ebfe412ef6e2065acda03f089d4b">
  <xsd:schema xmlns:xsd="http://www.w3.org/2001/XMLSchema" xmlns:xs="http://www.w3.org/2001/XMLSchema" xmlns:p="http://schemas.microsoft.com/office/2006/metadata/properties" xmlns:ns2="d69c862f-edb0-4761-bef0-1c8597f31b6c" targetNamespace="http://schemas.microsoft.com/office/2006/metadata/properties" ma:root="true" ma:fieldsID="33d4c3f7ffe0ad821abb7dc54708b17c" ns2:_="">
    <xsd:import namespace="d69c862f-edb0-4761-bef0-1c8597f31b6c"/>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9c862f-edb0-4761-bef0-1c8597f31b6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DCA9B93-FF38-4BB6-A927-5D6CA734EE30}">
  <ds:schemaRefs>
    <ds:schemaRef ds:uri="d69c862f-edb0-4761-bef0-1c8597f31b6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4C19E5D-C365-448C-801E-0B01EF46D145}">
  <ds:schemaRefs>
    <ds:schemaRef ds:uri="http://schemas.microsoft.com/sharepoint/v3/contenttype/forms"/>
  </ds:schemaRefs>
</ds:datastoreItem>
</file>

<file path=customXml/itemProps3.xml><?xml version="1.0" encoding="utf-8"?>
<ds:datastoreItem xmlns:ds="http://schemas.openxmlformats.org/officeDocument/2006/customXml" ds:itemID="{7C2EC5C7-E410-4D36-AB3A-3B87F3F660AE}">
  <ds:schemaRefs>
    <ds:schemaRef ds:uri="http://purl.org/dc/dcmitype/"/>
    <ds:schemaRef ds:uri="http://schemas.microsoft.com/office/2006/metadata/properties"/>
    <ds:schemaRef ds:uri="http://schemas.microsoft.com/office/infopath/2007/PartnerControls"/>
    <ds:schemaRef ds:uri="http://schemas.microsoft.com/office/2006/documentManagement/types"/>
    <ds:schemaRef ds:uri="d69c862f-edb0-4761-bef0-1c8597f31b6c"/>
    <ds:schemaRef ds:uri="http://schemas.openxmlformats.org/package/2006/metadata/core-properties"/>
    <ds:schemaRef ds:uri="http://www.w3.org/XML/1998/namespace"/>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Wisp</Template>
  <TotalTime>5</TotalTime>
  <Words>1116</Words>
  <Application>Microsoft Office PowerPoint</Application>
  <PresentationFormat>Geniş ekran</PresentationFormat>
  <Paragraphs>99</Paragraphs>
  <Slides>18</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18</vt:i4>
      </vt:variant>
    </vt:vector>
  </HeadingPairs>
  <TitlesOfParts>
    <vt:vector size="24" baseType="lpstr">
      <vt:lpstr>Meiryo</vt:lpstr>
      <vt:lpstr>Arial</vt:lpstr>
      <vt:lpstr>Arial,Sans-Serif</vt:lpstr>
      <vt:lpstr>Calibri</vt:lpstr>
      <vt:lpstr>Calibri Light</vt:lpstr>
      <vt:lpstr>Office Teması</vt:lpstr>
      <vt:lpstr>İZMİR DEMOKRASİ ÜNİVERSİTESİ  MÜHENDİSLİK FAKÜLTESİ  ELEKTRİK ELEKTRONİK MÜHENDİSLİĞİ EEM 407 Görüntü İşleme Temelleri  Proje Sunumu : Derin Evrişimsel Özellikleri Kullanan Çok Zamanlı Uzaktan Algılanan Görüntülerin Süper Çözünürlük Uygulanarak Çakıştırılması</vt:lpstr>
      <vt:lpstr>Makale  </vt:lpstr>
      <vt:lpstr>Makale Özeti</vt:lpstr>
      <vt:lpstr>PowerPoint Sunusu</vt:lpstr>
      <vt:lpstr>PowerPoint Sunusu</vt:lpstr>
      <vt:lpstr>Literatür Taraması</vt:lpstr>
      <vt:lpstr>PowerPoint Sunusu</vt:lpstr>
      <vt:lpstr>Önerilen Metot: Süper Çözünürlük</vt:lpstr>
      <vt:lpstr>Orijinal Görüntüler</vt:lpstr>
      <vt:lpstr>Süper Çözünürlük Uygulanmış Görüntüler</vt:lpstr>
      <vt:lpstr>Deneysel Sonuçlar</vt:lpstr>
      <vt:lpstr>PowerPoint Sunusu</vt:lpstr>
      <vt:lpstr>Görüntü Çakıştırma Sonuçlarının Karşılaştırılması</vt:lpstr>
      <vt:lpstr>PowerPoint Sunusu</vt:lpstr>
      <vt:lpstr>PowerPoint Sunusu</vt:lpstr>
      <vt:lpstr>Değerlendirme Sonuçları </vt:lpstr>
      <vt:lpstr>Tartışma</vt:lpstr>
      <vt:lpstr>Referanslar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İbrahim Erekmen;Göktuğ Gökmen;Ahmet Enes Karahaner</dc:creator>
  <cp:lastModifiedBy>Göktuğ Gökmen</cp:lastModifiedBy>
  <cp:revision>3</cp:revision>
  <dcterms:created xsi:type="dcterms:W3CDTF">2021-11-14T09:41:08Z</dcterms:created>
  <dcterms:modified xsi:type="dcterms:W3CDTF">2022-01-13T23:22:24Z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0x01010084F0BDC22A679B4896BC8BC373812D15</vt:lpwstr>
  </property>
</Properties>
</file>